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6800" cy="30279975"/>
  <p:notesSz cx="6735763" cy="9866313"/>
  <p:defaultTextStyle>
    <a:defPPr>
      <a:defRPr lang="ja-JP"/>
    </a:defPPr>
    <a:lvl1pPr marL="0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1pPr>
    <a:lvl2pPr marL="1409090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2pPr>
    <a:lvl3pPr marL="2818181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3pPr>
    <a:lvl4pPr marL="4227271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4pPr>
    <a:lvl5pPr marL="5636362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5pPr>
    <a:lvl6pPr marL="7045452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6pPr>
    <a:lvl7pPr marL="8454542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7pPr>
    <a:lvl8pPr marL="9863633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8pPr>
    <a:lvl9pPr marL="11272723" algn="l" defTabSz="2818181" rtl="0" eaLnBrk="1" latinLnBrk="0" hangingPunct="1">
      <a:defRPr kumimoji="1" sz="55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F38810D-A9D2-412E-AC20-FA428DA685B3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FF"/>
    <a:srgbClr val="CCCCFF"/>
    <a:srgbClr val="99CCFF"/>
    <a:srgbClr val="CCECFF"/>
    <a:srgbClr val="CCFFCC"/>
    <a:srgbClr val="009900"/>
    <a:srgbClr val="FF5050"/>
    <a:srgbClr val="00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23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830" cy="49502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502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580E89C-DED8-4368-9414-B389ADC3395C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6"/>
            <a:ext cx="2918830" cy="49502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6"/>
            <a:ext cx="2918830" cy="49502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40271077-1328-481B-BF70-8C4C7127C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7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1077-1328-481B-BF70-8C4C7127C6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70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2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8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1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5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7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43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3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9626-DE31-4EFE-8D30-C8CA3F73A6F3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0FEA-4593-4317-9645-8BD37EA6F5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kumimoji="1"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kumimoji="1"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3887" y="24590470"/>
            <a:ext cx="11130506" cy="526297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■所在地／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宮崎県宮崎市鶴島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丁目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■事業内容／指定管理者事業、造園事業、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花苗生産事業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■従業員数／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136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人（うち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■設立／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1962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高齢者雇用制度／希望者全員を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歳まで再雇用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  （本人の希望に応じた勤務形態）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17595" y="1818072"/>
            <a:ext cx="20660017" cy="2621674"/>
            <a:chOff x="662185" y="1020898"/>
            <a:chExt cx="20660017" cy="2621674"/>
          </a:xfrm>
        </p:grpSpPr>
        <p:pic>
          <p:nvPicPr>
            <p:cNvPr id="1027" name="Picture 3" descr="九州ロゴマーク（余白小）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40" y="1020898"/>
              <a:ext cx="2475555" cy="224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角丸四角形 31"/>
            <p:cNvSpPr/>
            <p:nvPr/>
          </p:nvSpPr>
          <p:spPr>
            <a:xfrm>
              <a:off x="4077677" y="1371584"/>
              <a:ext cx="17244525" cy="22709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6000" dirty="0">
                <a:ln w="63500" cap="flat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alpha val="96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7500" b="1" dirty="0">
                  <a:ln w="63500" cap="flat">
                    <a:noFill/>
                    <a:prstDash val="solid"/>
                    <a:miter lim="800000"/>
                  </a:ln>
                  <a:solidFill>
                    <a:schemeClr val="tx1">
                      <a:lumMod val="65000"/>
                      <a:lumOff val="35000"/>
                      <a:alpha val="96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一般財団法人 </a:t>
              </a:r>
              <a:r>
                <a:rPr lang="ja-JP" altLang="en-US" sz="9600" b="1" dirty="0">
                  <a:ln w="63500" cap="flat">
                    <a:noFill/>
                    <a:prstDash val="solid"/>
                    <a:miter lim="800000"/>
                  </a:ln>
                  <a:solidFill>
                    <a:schemeClr val="tx1">
                      <a:lumMod val="65000"/>
                      <a:lumOff val="35000"/>
                      <a:alpha val="96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みやざき公園協会</a:t>
              </a:r>
            </a:p>
            <a:p>
              <a:pPr algn="ctr"/>
              <a:endParaRPr kumimoji="1" lang="ja-JP" altLang="en-US" dirty="0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62185" y="3480619"/>
              <a:ext cx="20103541" cy="190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519164" y="4879076"/>
            <a:ext cx="11636555" cy="6266546"/>
            <a:chOff x="544557" y="3820984"/>
            <a:chExt cx="11905197" cy="6788356"/>
          </a:xfrm>
        </p:grpSpPr>
        <p:sp>
          <p:nvSpPr>
            <p:cNvPr id="13" name="角丸四角形 12"/>
            <p:cNvSpPr/>
            <p:nvPr/>
          </p:nvSpPr>
          <p:spPr>
            <a:xfrm>
              <a:off x="544557" y="4459438"/>
              <a:ext cx="11905197" cy="6149902"/>
            </a:xfrm>
            <a:prstGeom prst="roundRect">
              <a:avLst>
                <a:gd name="adj" fmla="val 0"/>
              </a:avLst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544558" y="3820984"/>
              <a:ext cx="11905196" cy="1209300"/>
              <a:chOff x="220091" y="3997966"/>
              <a:chExt cx="7272090" cy="1247538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220091" y="3997966"/>
                <a:ext cx="7272090" cy="124753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82277" y="4227444"/>
                <a:ext cx="7209904" cy="73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■ </a:t>
                </a:r>
                <a:r>
                  <a:rPr kumimoji="1" lang="ja-JP" altLang="en-US" sz="4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高齢者雇用の背景</a:t>
                </a:r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8890218" y="11389570"/>
            <a:ext cx="11999003" cy="7645176"/>
            <a:chOff x="0" y="-1"/>
            <a:chExt cx="11905197" cy="6285037"/>
          </a:xfrm>
        </p:grpSpPr>
        <p:sp>
          <p:nvSpPr>
            <p:cNvPr id="36" name="角丸四角形 35"/>
            <p:cNvSpPr/>
            <p:nvPr/>
          </p:nvSpPr>
          <p:spPr>
            <a:xfrm>
              <a:off x="0" y="638453"/>
              <a:ext cx="11905197" cy="5646583"/>
            </a:xfrm>
            <a:prstGeom prst="roundRect">
              <a:avLst>
                <a:gd name="adj" fmla="val 0"/>
              </a:avLst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1" y="-1"/>
              <a:ext cx="11905196" cy="930362"/>
              <a:chOff x="1" y="-1"/>
              <a:chExt cx="7272090" cy="959780"/>
            </a:xfrm>
          </p:grpSpPr>
          <p:sp>
            <p:nvSpPr>
              <p:cNvPr id="38" name="角丸四角形 37"/>
              <p:cNvSpPr/>
              <p:nvPr/>
            </p:nvSpPr>
            <p:spPr>
              <a:xfrm>
                <a:off x="1" y="-1"/>
                <a:ext cx="7272090" cy="909656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9" name="テキスト ボックス 24"/>
              <p:cNvSpPr txBox="1"/>
              <p:nvPr/>
            </p:nvSpPr>
            <p:spPr>
              <a:xfrm>
                <a:off x="62186" y="229459"/>
                <a:ext cx="7209897" cy="73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4000" b="1" dirty="0">
                    <a:solidFill>
                      <a:srgbClr val="FFFFFF"/>
                    </a:solidFill>
                    <a:latin typeface="ＭＳ Ｐゴシック" panose="020B0600070205080204" pitchFamily="50" charset="-128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■ 高齢者雇用に係る取組</a:t>
                </a:r>
                <a:endParaRPr lang="ja-JP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441438" y="19615260"/>
            <a:ext cx="10090356" cy="4483444"/>
            <a:chOff x="1502880" y="18447871"/>
            <a:chExt cx="10090356" cy="551948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502880" y="18447871"/>
              <a:ext cx="10090356" cy="5519487"/>
              <a:chOff x="787564" y="17726362"/>
              <a:chExt cx="10090356" cy="5519487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787564" y="17726362"/>
                <a:ext cx="9366086" cy="5519487"/>
              </a:xfrm>
              <a:prstGeom prst="roundRect">
                <a:avLst>
                  <a:gd name="adj" fmla="val 7870"/>
                </a:avLst>
              </a:prstGeom>
              <a:solidFill>
                <a:srgbClr val="FF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二等辺三角形 6"/>
              <p:cNvSpPr/>
              <p:nvPr/>
            </p:nvSpPr>
            <p:spPr>
              <a:xfrm rot="5400000">
                <a:off x="10234147" y="18131554"/>
                <a:ext cx="563645" cy="723900"/>
              </a:xfrm>
              <a:prstGeom prst="triangle">
                <a:avLst/>
              </a:prstGeom>
              <a:solidFill>
                <a:srgbClr val="FFC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テキスト ボックス 24"/>
            <p:cNvSpPr txBox="1"/>
            <p:nvPr/>
          </p:nvSpPr>
          <p:spPr>
            <a:xfrm>
              <a:off x="1775931" y="18682056"/>
              <a:ext cx="5210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4000" b="1" u="sng" dirty="0">
                  <a:solidFill>
                    <a:srgbClr val="FF6969"/>
                  </a:solidFill>
                  <a:latin typeface="ＭＳ Ｐゴシック" panose="020B060007020508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企業の受賞コメント</a:t>
              </a:r>
              <a:endParaRPr lang="ja-JP" sz="1200" u="sng" dirty="0">
                <a:solidFill>
                  <a:srgbClr val="FF696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9924691" y="19480661"/>
            <a:ext cx="10972298" cy="7656371"/>
            <a:chOff x="580675" y="18905349"/>
            <a:chExt cx="10085782" cy="5519487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80675" y="18905349"/>
              <a:ext cx="10085782" cy="5519487"/>
              <a:chOff x="-134641" y="18183840"/>
              <a:chExt cx="10085782" cy="5519487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585055" y="18183840"/>
                <a:ext cx="9366086" cy="5519487"/>
              </a:xfrm>
              <a:prstGeom prst="roundRect">
                <a:avLst>
                  <a:gd name="adj" fmla="val 7870"/>
                </a:avLst>
              </a:prstGeom>
              <a:solidFill>
                <a:srgbClr val="CCFF99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二等辺三角形 49"/>
              <p:cNvSpPr/>
              <p:nvPr/>
            </p:nvSpPr>
            <p:spPr>
              <a:xfrm rot="16200000">
                <a:off x="-54514" y="22564944"/>
                <a:ext cx="563645" cy="723900"/>
              </a:xfrm>
              <a:prstGeom prst="triangle">
                <a:avLst/>
              </a:prstGeom>
              <a:solidFill>
                <a:srgbClr val="CCFF99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CCFF99"/>
                  </a:solidFill>
                </a:endParaRPr>
              </a:p>
            </p:txBody>
          </p:sp>
        </p:grpSp>
        <p:sp>
          <p:nvSpPr>
            <p:cNvPr id="45" name="テキスト ボックス 24"/>
            <p:cNvSpPr txBox="1"/>
            <p:nvPr/>
          </p:nvSpPr>
          <p:spPr>
            <a:xfrm>
              <a:off x="1300371" y="19078498"/>
              <a:ext cx="37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4000" b="1" u="sng" dirty="0">
                  <a:solidFill>
                    <a:srgbClr val="009900"/>
                  </a:solidFill>
                  <a:latin typeface="ＭＳ Ｐゴシック" panose="020B060007020508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従業員の声</a:t>
              </a:r>
              <a:endParaRPr lang="ja-JP" sz="1200" u="sng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681490" y="6373234"/>
            <a:ext cx="11474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歳定年制としているが、体力があり、まだ仕事を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続けたいと希望する職員が多数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・協会業務は、植物の維持管理を中心とした長年の経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験が必要である業務となるため、若手を指導する熟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練者が必要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・現場で作業する職員を募集しても応募が少なく、人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手不足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歳以上の就業希望者の増加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070339" y="644928"/>
            <a:ext cx="22170759" cy="1743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b="1" dirty="0">
                <a:ln w="63500" cap="flat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ES(</a:t>
            </a:r>
            <a:r>
              <a:rPr lang="ja-JP" altLang="en-US" sz="4800" b="1" dirty="0">
                <a:ln w="63500" cap="flat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従業員満足度</a:t>
            </a:r>
            <a:r>
              <a:rPr lang="en-US" altLang="ja-JP" sz="4800" b="1" dirty="0">
                <a:ln w="63500" cap="flat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4800" b="1" dirty="0">
                <a:ln w="63500" cap="flat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向上でやりがいのある職場づくり</a:t>
            </a:r>
            <a:endParaRPr lang="en-US" altLang="ja-JP" sz="4800" b="1" dirty="0">
              <a:ln w="63500" cap="flat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192661" y="12797606"/>
            <a:ext cx="1139411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○希望者は</a:t>
            </a:r>
            <a:r>
              <a:rPr kumimoji="1"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kumimoji="1"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歳までの再雇用制度</a:t>
            </a:r>
            <a:endParaRPr kumimoji="1" lang="en-US" altLang="ja-JP" sz="3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1088" indent="-1081088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・勤務時間、日数も本人の希望に応じた雇用契約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1088" indent="-1081088"/>
            <a:r>
              <a:rPr kumimoji="1"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○管理マニュアルの周知、機械化の導入</a:t>
            </a:r>
            <a:endParaRPr kumimoji="1" lang="en-US" altLang="ja-JP" sz="3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6950" indent="-996950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・ベテラン職員の意見を取り入れた、作業安全管理手順書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6950" indent="-996950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の作成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1088" indent="-1081088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・大型機械、リモコン草刈機の導入で身体的負担を軽減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1088" indent="-1081088"/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○職場環境の改善</a:t>
            </a:r>
            <a:endParaRPr lang="en-US" altLang="ja-JP" sz="3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88988" lvl="0" indent="-788988"/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・資格取得時は協会が全額負担、指定の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資格取得者に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は毎月の手当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を支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88988" lvl="0" indent="-788988"/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・アンケートや個人面談を実施し、意見を基に手当の見直し、法定項目を上回る健康診断の実施など、職員の満足度向上の取組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1088" indent="-1081088"/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19164" y="20759522"/>
            <a:ext cx="9366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私たちの取組を評価いただき光栄です。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高齢者雇用により、経験のあるベテラン職員か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ら若手職員への技能継承を進めます。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歳以上の職員が生き生きと働く姿を見て、若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手職員のモチベーションアップにもつながるよ　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うな環境づくりを継続します。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807969" y="20458796"/>
            <a:ext cx="991316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kumimoji="1"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大野さん（女性７０代）技術スタッフ</a:t>
            </a:r>
            <a:endParaRPr kumimoji="1"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草花が大好きなので、楽しくやりがいがあります。働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ことで張り合いのある生活を送ることができていま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す。仕事を通じて得たことを、趣味のガーデニングに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活かせるのもいいですね。</a:t>
            </a: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ここまで長く働くことができているのは希望の時間・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勤務日数で働けるよう配慮していただいていることが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大きく、大変感謝しております。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〇日高さん（男性６０代）技術スタッフ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お客様からお花がきれいですねと言われることがと</a:t>
            </a:r>
            <a:r>
              <a:rPr lang="ja-JP" altLang="en-US" sz="3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て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も嬉しいです。この年齢になっても、作業に必要な特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別資格などを積極的に取得させていただき、とても</a:t>
            </a:r>
            <a:r>
              <a:rPr lang="ja-JP" altLang="en-US" sz="3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りがいを</a:t>
            </a:r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感じています。</a:t>
            </a:r>
            <a:endParaRPr lang="en-US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D20AFED-A2FB-4DD3-B5C0-4937BA7AFCC4}"/>
              </a:ext>
            </a:extLst>
          </p:cNvPr>
          <p:cNvGrpSpPr/>
          <p:nvPr/>
        </p:nvGrpSpPr>
        <p:grpSpPr>
          <a:xfrm>
            <a:off x="12655349" y="4914752"/>
            <a:ext cx="7995730" cy="6195194"/>
            <a:chOff x="12655350" y="5063117"/>
            <a:chExt cx="7828878" cy="5878577"/>
          </a:xfrm>
        </p:grpSpPr>
        <p:sp>
          <p:nvSpPr>
            <p:cNvPr id="20" name="正方形/長方形 19"/>
            <p:cNvSpPr/>
            <p:nvPr/>
          </p:nvSpPr>
          <p:spPr>
            <a:xfrm>
              <a:off x="12655350" y="5063117"/>
              <a:ext cx="7828878" cy="5878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11F78AD-2CE4-49D7-9A84-7EF81342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8336" y="5295831"/>
              <a:ext cx="6861644" cy="5152805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E9844FB-21C8-4867-857C-DE221EB117C7}"/>
              </a:ext>
            </a:extLst>
          </p:cNvPr>
          <p:cNvGrpSpPr/>
          <p:nvPr/>
        </p:nvGrpSpPr>
        <p:grpSpPr>
          <a:xfrm>
            <a:off x="519164" y="12360096"/>
            <a:ext cx="7909660" cy="6362089"/>
            <a:chOff x="519164" y="12104210"/>
            <a:chExt cx="7909660" cy="6362089"/>
          </a:xfrm>
        </p:grpSpPr>
        <p:sp>
          <p:nvSpPr>
            <p:cNvPr id="33" name="正方形/長方形 32"/>
            <p:cNvSpPr/>
            <p:nvPr/>
          </p:nvSpPr>
          <p:spPr>
            <a:xfrm>
              <a:off x="519164" y="12104210"/>
              <a:ext cx="7909660" cy="6362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 descr="草, 屋外, 人, フィールド が含まれている画像&#10;&#10;自動的に生成された説明">
              <a:extLst>
                <a:ext uri="{FF2B5EF4-FFF2-40B4-BE49-F238E27FC236}">
                  <a16:creationId xmlns:a16="http://schemas.microsoft.com/office/drawing/2014/main" id="{E0FA8CC8-52F2-4643-80C2-85AB3A25A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887" y="12375233"/>
              <a:ext cx="7280997" cy="5383324"/>
            </a:xfrm>
            <a:prstGeom prst="rect">
              <a:avLst/>
            </a:prstGeom>
          </p:spPr>
        </p:pic>
      </p:grpSp>
      <p:sp>
        <p:nvSpPr>
          <p:cNvPr id="12" name="角丸四角形 45">
            <a:extLst>
              <a:ext uri="{FF2B5EF4-FFF2-40B4-BE49-F238E27FC236}">
                <a16:creationId xmlns:a16="http://schemas.microsoft.com/office/drawing/2014/main" id="{4993F43A-4955-C31F-12AB-3F8977657CC2}"/>
              </a:ext>
            </a:extLst>
          </p:cNvPr>
          <p:cNvSpPr/>
          <p:nvPr/>
        </p:nvSpPr>
        <p:spPr>
          <a:xfrm>
            <a:off x="13623005" y="10639515"/>
            <a:ext cx="6038701" cy="531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n w="63500" cap="flat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ベテラン職員から若手職員へ技能継承</a:t>
            </a:r>
            <a:endParaRPr lang="en-US" altLang="ja-JP" sz="2000" dirty="0">
              <a:ln w="63500" cap="flat">
                <a:noFill/>
                <a:prstDash val="solid"/>
                <a:miter lim="800000"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角丸四角形 45">
            <a:extLst>
              <a:ext uri="{FF2B5EF4-FFF2-40B4-BE49-F238E27FC236}">
                <a16:creationId xmlns:a16="http://schemas.microsoft.com/office/drawing/2014/main" id="{266F694F-A328-998F-06BF-828D796134F4}"/>
              </a:ext>
            </a:extLst>
          </p:cNvPr>
          <p:cNvSpPr/>
          <p:nvPr/>
        </p:nvSpPr>
        <p:spPr>
          <a:xfrm>
            <a:off x="456155" y="18172879"/>
            <a:ext cx="8035677" cy="531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n w="63500" cap="flat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リモコン草刈機導入により身体的負担を軽減</a:t>
            </a:r>
            <a:endParaRPr lang="en-US" altLang="ja-JP" sz="2000" dirty="0">
              <a:ln w="63500" cap="flat">
                <a:noFill/>
                <a:prstDash val="solid"/>
                <a:miter lim="800000"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4804353" y="26753222"/>
            <a:ext cx="4681724" cy="32710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987F56-D3D7-492C-B8FF-5FBEE379F1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9337" y="27022517"/>
            <a:ext cx="4311756" cy="2732507"/>
          </a:xfrm>
          <a:prstGeom prst="rect">
            <a:avLst/>
          </a:prstGeom>
        </p:spPr>
      </p:pic>
      <p:sp>
        <p:nvSpPr>
          <p:cNvPr id="19" name="角丸四角形 45">
            <a:extLst>
              <a:ext uri="{FF2B5EF4-FFF2-40B4-BE49-F238E27FC236}">
                <a16:creationId xmlns:a16="http://schemas.microsoft.com/office/drawing/2014/main" id="{CF695B7A-9ADD-DFBF-EF40-DAFE44284468}"/>
              </a:ext>
            </a:extLst>
          </p:cNvPr>
          <p:cNvSpPr/>
          <p:nvPr/>
        </p:nvSpPr>
        <p:spPr>
          <a:xfrm>
            <a:off x="11280885" y="28881725"/>
            <a:ext cx="3608834" cy="1369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n w="63500" cap="flat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本部事務局は樹木や季節を</a:t>
            </a:r>
            <a:endParaRPr lang="en-US" altLang="ja-JP" sz="2000" dirty="0">
              <a:ln w="63500" cap="flat">
                <a:noFill/>
                <a:prstDash val="solid"/>
                <a:miter lim="800000"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ln w="63500" cap="flat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感じる植物を植栽</a:t>
            </a:r>
            <a:endParaRPr lang="en-US" altLang="ja-JP" sz="2000" dirty="0">
              <a:ln w="63500" cap="flat">
                <a:noFill/>
                <a:prstDash val="solid"/>
                <a:miter lim="800000"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42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556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>福岡県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福岡県</dc:creator>
  <cp:lastModifiedBy>原 拓実</cp:lastModifiedBy>
  <cp:revision>91</cp:revision>
  <cp:lastPrinted>2022-09-21T07:52:58Z</cp:lastPrinted>
  <dcterms:created xsi:type="dcterms:W3CDTF">2020-12-17T06:24:39Z</dcterms:created>
  <dcterms:modified xsi:type="dcterms:W3CDTF">2022-10-17T01:57:24Z</dcterms:modified>
</cp:coreProperties>
</file>