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262" r:id="rId2"/>
    <p:sldId id="263" r:id="rId3"/>
  </p:sldIdLst>
  <p:sldSz cx="7559675" cy="1069181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CCFF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82" autoAdjust="0"/>
    <p:restoredTop sz="94962" autoAdjust="0"/>
  </p:normalViewPr>
  <p:slideViewPr>
    <p:cSldViewPr snapToGrid="0">
      <p:cViewPr>
        <p:scale>
          <a:sx n="200" d="100"/>
          <a:sy n="200" d="100"/>
        </p:scale>
        <p:origin x="115" y="-290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A5B793B7-1B36-46EE-B07A-AC7F9CA38E52}" type="datetimeFigureOut">
              <a:rPr kumimoji="1" lang="ja-JP" altLang="en-US" smtClean="0"/>
              <a:t>2023/2/28</a:t>
            </a:fld>
            <a:endParaRPr kumimoji="1" lang="ja-JP" altLang="en-US"/>
          </a:p>
        </p:txBody>
      </p:sp>
      <p:sp>
        <p:nvSpPr>
          <p:cNvPr id="4" name="スライド イメージ プレースホルダー 3"/>
          <p:cNvSpPr>
            <a:spLocks noGrp="1" noRot="1" noChangeAspect="1"/>
          </p:cNvSpPr>
          <p:nvPr>
            <p:ph type="sldImg" idx="2"/>
          </p:nvPr>
        </p:nvSpPr>
        <p:spPr>
          <a:xfrm>
            <a:off x="2190750" y="1233488"/>
            <a:ext cx="23542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E1548878-0C37-4926-B6A3-0F4CCEBA9F47}" type="slidenum">
              <a:rPr kumimoji="1" lang="ja-JP" altLang="en-US" smtClean="0"/>
              <a:t>‹#›</a:t>
            </a:fld>
            <a:endParaRPr kumimoji="1" lang="ja-JP" altLang="en-US"/>
          </a:p>
        </p:txBody>
      </p:sp>
    </p:spTree>
    <p:extLst>
      <p:ext uri="{BB962C8B-B14F-4D97-AF65-F5344CB8AC3E}">
        <p14:creationId xmlns:p14="http://schemas.microsoft.com/office/powerpoint/2010/main" val="15199282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1548878-0C37-4926-B6A3-0F4CCEBA9F47}" type="slidenum">
              <a:rPr kumimoji="1" lang="ja-JP" altLang="en-US" smtClean="0"/>
              <a:t>2</a:t>
            </a:fld>
            <a:endParaRPr kumimoji="1" lang="ja-JP" altLang="en-US"/>
          </a:p>
        </p:txBody>
      </p:sp>
    </p:spTree>
    <p:extLst>
      <p:ext uri="{BB962C8B-B14F-4D97-AF65-F5344CB8AC3E}">
        <p14:creationId xmlns:p14="http://schemas.microsoft.com/office/powerpoint/2010/main" val="3061833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10" Type="http://schemas.openxmlformats.org/officeDocument/2006/relationships/image" Target="../media/image8.jpeg"/><Relationship Id="rId4" Type="http://schemas.openxmlformats.org/officeDocument/2006/relationships/image" Target="../media/image4.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819544" y="313998"/>
            <a:ext cx="1337626" cy="220831"/>
          </a:xfrm>
          <a:prstGeom prst="rect">
            <a:avLst/>
          </a:prstGeom>
          <a:noFill/>
        </p:spPr>
        <p:txBody>
          <a:bodyPr lIns="0" tIns="0" rIns="0" bIns="0">
            <a:normAutofit fontScale="97500"/>
          </a:bodyPr>
          <a:lstStyle/>
          <a:p>
            <a:pPr indent="0" algn="dist"/>
            <a:r>
              <a:rPr lang="ja-JP" altLang="en-US" sz="1400" dirty="0">
                <a:latin typeface="游ゴシック" panose="020B0400000000000000" pitchFamily="50" charset="-128"/>
                <a:ea typeface="游ゴシック" panose="020B0400000000000000" pitchFamily="50" charset="-128"/>
              </a:rPr>
              <a:t>設計者等用</a:t>
            </a:r>
            <a:endParaRPr lang="en-US" sz="1400" dirty="0">
              <a:latin typeface="游ゴシック" panose="020B0400000000000000" pitchFamily="50" charset="-128"/>
              <a:ea typeface="游ゴシック" panose="020B0400000000000000" pitchFamily="50" charset="-128"/>
            </a:endParaRPr>
          </a:p>
        </p:txBody>
      </p:sp>
      <p:sp>
        <p:nvSpPr>
          <p:cNvPr id="6" name="正方形/長方形 5"/>
          <p:cNvSpPr/>
          <p:nvPr/>
        </p:nvSpPr>
        <p:spPr>
          <a:xfrm>
            <a:off x="402505" y="430302"/>
            <a:ext cx="2319529" cy="376428"/>
          </a:xfrm>
          <a:prstGeom prst="rect">
            <a:avLst/>
          </a:prstGeom>
          <a:noFill/>
        </p:spPr>
        <p:txBody>
          <a:bodyPr lIns="0" tIns="0" rIns="0" bIns="0">
            <a:noAutofit/>
          </a:bodyPr>
          <a:lstStyle/>
          <a:p>
            <a:pPr indent="0"/>
            <a:r>
              <a:rPr lang="ja-JP" altLang="en-US" sz="1300" u="sng" dirty="0">
                <a:uFill>
                  <a:solidFill>
                    <a:srgbClr val="FF0000"/>
                  </a:solidFill>
                </a:uFill>
                <a:latin typeface="游ゴシック" panose="020B0400000000000000" pitchFamily="50" charset="-128"/>
                <a:ea typeface="游ゴシック" panose="020B0400000000000000" pitchFamily="50" charset="-128"/>
              </a:rPr>
              <a:t>○○○株式会社</a:t>
            </a:r>
            <a:endParaRPr lang="en-US" sz="1300" u="sng" dirty="0">
              <a:uFill>
                <a:solidFill>
                  <a:srgbClr val="FF0000"/>
                </a:solidFill>
              </a:uFill>
              <a:latin typeface="游ゴシック" panose="020B0400000000000000" pitchFamily="50" charset="-128"/>
              <a:ea typeface="游ゴシック" panose="020B0400000000000000" pitchFamily="50" charset="-128"/>
            </a:endParaRPr>
          </a:p>
          <a:p>
            <a:pPr indent="0"/>
            <a:r>
              <a:rPr lang="ja-JP" altLang="en-US" sz="1300" u="sng" dirty="0">
                <a:uFill>
                  <a:solidFill>
                    <a:srgbClr val="FF0000"/>
                  </a:solidFill>
                </a:uFill>
                <a:latin typeface="游ゴシック" panose="020B0400000000000000" pitchFamily="50" charset="-128"/>
                <a:ea typeface="游ゴシック" panose="020B0400000000000000" pitchFamily="50" charset="-128"/>
              </a:rPr>
              <a:t>代表取締役　○○　○○様　</a:t>
            </a:r>
            <a:endParaRPr lang="en-US" sz="1300" u="sng" dirty="0">
              <a:uFill>
                <a:solidFill>
                  <a:srgbClr val="FF0000"/>
                </a:solidFill>
              </a:uFill>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166961" y="1729697"/>
            <a:ext cx="6621780" cy="990343"/>
          </a:xfrm>
          <a:prstGeom prst="rect">
            <a:avLst/>
          </a:prstGeom>
          <a:noFill/>
        </p:spPr>
        <p:txBody>
          <a:bodyPr lIns="0" tIns="0" rIns="0" bIns="0">
            <a:noAutofit/>
          </a:bodyPr>
          <a:lstStyle/>
          <a:p>
            <a:pPr marL="1107000" indent="0">
              <a:lnSpc>
                <a:spcPct val="150000"/>
              </a:lnSpc>
              <a:spcAft>
                <a:spcPts val="350"/>
              </a:spcAft>
            </a:pPr>
            <a:r>
              <a:rPr lang="en-US" sz="1200" b="1" u="sng" dirty="0" err="1">
                <a:uFill>
                  <a:solidFill>
                    <a:srgbClr val="FF0000"/>
                  </a:solidFill>
                </a:uFill>
                <a:latin typeface="メイリオ" panose="020B0604030504040204" pitchFamily="50" charset="-128"/>
                <a:ea typeface="メイリオ" panose="020B0604030504040204" pitchFamily="50" charset="-128"/>
              </a:rPr>
              <a:t>お客様</a:t>
            </a:r>
            <a:r>
              <a:rPr lang="ja-JP" altLang="en-US" sz="1200" b="1" dirty="0">
                <a:latin typeface="メイリオ" panose="020B0604030504040204" pitchFamily="50" charset="-128"/>
                <a:ea typeface="メイリオ" panose="020B0604030504040204" pitchFamily="50" charset="-128"/>
              </a:rPr>
              <a:t>の建築物</a:t>
            </a:r>
            <a:r>
              <a:rPr lang="en-US" sz="1200" b="1" dirty="0">
                <a:latin typeface="メイリオ" panose="020B0604030504040204" pitchFamily="50" charset="-128"/>
                <a:ea typeface="メイリオ" panose="020B0604030504040204" pitchFamily="50" charset="-128"/>
              </a:rPr>
              <a:t>(</a:t>
            </a:r>
            <a:r>
              <a:rPr lang="ja-JP" altLang="en-US" sz="1200" b="1" u="sng" dirty="0">
                <a:uFill>
                  <a:solidFill>
                    <a:srgbClr val="FF0000"/>
                  </a:solidFill>
                </a:uFill>
                <a:latin typeface="メイリオ" panose="020B0604030504040204" pitchFamily="50" charset="-128"/>
                <a:ea typeface="メイリオ" panose="020B0604030504040204" pitchFamily="50" charset="-128"/>
              </a:rPr>
              <a:t>建物名称等</a:t>
            </a:r>
            <a:r>
              <a:rPr lang="en-US" sz="1200" b="1" dirty="0">
                <a:latin typeface="メイリオ" panose="020B0604030504040204" pitchFamily="50" charset="-128"/>
                <a:ea typeface="メイリオ" panose="020B0604030504040204" pitchFamily="50" charset="-128"/>
              </a:rPr>
              <a:t>)は</a:t>
            </a:r>
          </a:p>
          <a:p>
            <a:pPr marL="1107000" indent="0">
              <a:spcAft>
                <a:spcPts val="350"/>
              </a:spcAft>
            </a:pPr>
            <a:r>
              <a:rPr lang="ja-JP" altLang="en-US" sz="1200" dirty="0">
                <a:latin typeface="メイリオ" panose="020B0604030504040204" pitchFamily="50" charset="-128"/>
                <a:ea typeface="メイリオ" panose="020B0604030504040204" pitchFamily="50" charset="-128"/>
              </a:rPr>
              <a:t>　　</a:t>
            </a:r>
            <a:r>
              <a:rPr lang="en-US" sz="1200" dirty="0">
                <a:latin typeface="メイリオ" panose="020B0604030504040204" pitchFamily="50" charset="-128"/>
                <a:ea typeface="メイリオ" panose="020B0604030504040204" pitchFamily="50" charset="-128"/>
              </a:rPr>
              <a:t>&lt;⽤途&gt;が (</a:t>
            </a:r>
            <a:r>
              <a:rPr lang="en-US" sz="1200" u="sng" dirty="0" err="1">
                <a:uFill>
                  <a:solidFill>
                    <a:srgbClr val="FF0000"/>
                  </a:solidFill>
                </a:uFill>
                <a:latin typeface="メイリオ" panose="020B0604030504040204" pitchFamily="50" charset="-128"/>
                <a:ea typeface="メイリオ" panose="020B0604030504040204" pitchFamily="50" charset="-128"/>
              </a:rPr>
              <a:t>主要⽤途</a:t>
            </a:r>
            <a:r>
              <a:rPr lang="ja-JP" altLang="en-US" sz="1200" u="sng" dirty="0">
                <a:uFill>
                  <a:solidFill>
                    <a:srgbClr val="FF0000"/>
                  </a:solidFill>
                </a:uFill>
                <a:latin typeface="メイリオ" panose="020B0604030504040204" pitchFamily="50" charset="-128"/>
                <a:ea typeface="メイリオ" panose="020B0604030504040204" pitchFamily="50" charset="-128"/>
              </a:rPr>
              <a:t>：主な用途を記載</a:t>
            </a:r>
            <a:r>
              <a:rPr lang="en-US" sz="1200" dirty="0">
                <a:latin typeface="メイリオ" panose="020B0604030504040204" pitchFamily="50" charset="-128"/>
                <a:ea typeface="メイリオ" panose="020B0604030504040204" pitchFamily="50" charset="-128"/>
              </a:rPr>
              <a:t>)</a:t>
            </a:r>
            <a:r>
              <a:rPr lang="en-US" sz="1200" dirty="0" err="1">
                <a:latin typeface="メイリオ" panose="020B0604030504040204" pitchFamily="50" charset="-128"/>
                <a:ea typeface="メイリオ" panose="020B0604030504040204" pitchFamily="50" charset="-128"/>
              </a:rPr>
              <a:t>であり</a:t>
            </a:r>
            <a:r>
              <a:rPr lang="en-US" sz="1200" dirty="0">
                <a:latin typeface="メイリオ" panose="020B0604030504040204" pitchFamily="50" charset="-128"/>
                <a:ea typeface="メイリオ" panose="020B0604030504040204" pitchFamily="50" charset="-128"/>
              </a:rPr>
              <a:t>、</a:t>
            </a:r>
          </a:p>
          <a:p>
            <a:pPr marL="1107000" indent="0">
              <a:spcAft>
                <a:spcPts val="350"/>
              </a:spcAft>
            </a:pPr>
            <a:r>
              <a:rPr lang="ja-JP" altLang="en-US" sz="1200" dirty="0">
                <a:latin typeface="メイリオ" panose="020B0604030504040204" pitchFamily="50" charset="-128"/>
                <a:ea typeface="メイリオ" panose="020B0604030504040204" pitchFamily="50" charset="-128"/>
              </a:rPr>
              <a:t>　　</a:t>
            </a:r>
            <a:r>
              <a:rPr lang="en-US" sz="1200" dirty="0">
                <a:latin typeface="メイリオ" panose="020B0604030504040204" pitchFamily="50" charset="-128"/>
                <a:ea typeface="メイリオ" panose="020B0604030504040204" pitchFamily="50" charset="-128"/>
              </a:rPr>
              <a:t>&lt;</a:t>
            </a:r>
            <a:r>
              <a:rPr lang="en-US" sz="1200" dirty="0" err="1">
                <a:latin typeface="メイリオ" panose="020B0604030504040204" pitchFamily="50" charset="-128"/>
                <a:ea typeface="メイリオ" panose="020B0604030504040204" pitchFamily="50" charset="-128"/>
              </a:rPr>
              <a:t>規模</a:t>
            </a:r>
            <a:r>
              <a:rPr lang="en-US" sz="1200" dirty="0">
                <a:latin typeface="メイリオ" panose="020B0604030504040204" pitchFamily="50" charset="-128"/>
                <a:ea typeface="メイリオ" panose="020B0604030504040204" pitchFamily="50" charset="-128"/>
              </a:rPr>
              <a:t>&gt;が (</a:t>
            </a:r>
            <a:r>
              <a:rPr lang="ja-JP" altLang="en-US" sz="1200" u="sng" dirty="0">
                <a:uFill>
                  <a:solidFill>
                    <a:srgbClr val="FF0000"/>
                  </a:solidFill>
                </a:uFill>
                <a:latin typeface="メイリオ" panose="020B0604030504040204" pitchFamily="50" charset="-128"/>
                <a:ea typeface="メイリオ" panose="020B0604030504040204" pitchFamily="50" charset="-128"/>
              </a:rPr>
              <a:t>階数又は用途部分の面積</a:t>
            </a:r>
            <a:r>
              <a:rPr lang="ja" sz="1200" dirty="0">
                <a:latin typeface="メイリオ" panose="020B0604030504040204" pitchFamily="50" charset="-128"/>
                <a:ea typeface="メイリオ" panose="020B0604030504040204" pitchFamily="50" charset="-128"/>
              </a:rPr>
              <a:t>) </a:t>
            </a:r>
            <a:r>
              <a:rPr lang="en-US" sz="1200" dirty="0">
                <a:latin typeface="メイリオ" panose="020B0604030504040204" pitchFamily="50" charset="-128"/>
                <a:ea typeface="メイリオ" panose="020B0604030504040204" pitchFamily="50" charset="-128"/>
              </a:rPr>
              <a:t>㎡ </a:t>
            </a:r>
            <a:r>
              <a:rPr lang="ja" sz="1200" dirty="0">
                <a:latin typeface="メイリオ" panose="020B0604030504040204" pitchFamily="50" charset="-128"/>
                <a:ea typeface="メイリオ" panose="020B0604030504040204" pitchFamily="50" charset="-128"/>
              </a:rPr>
              <a:t>であるため</a:t>
            </a:r>
          </a:p>
          <a:p>
            <a:pPr marL="3672400" indent="0">
              <a:spcAft>
                <a:spcPts val="1400"/>
              </a:spcAft>
            </a:pPr>
            <a:r>
              <a:rPr lang="en-US" sz="1200" b="1" dirty="0" err="1">
                <a:latin typeface="メイリオ" panose="020B0604030504040204" pitchFamily="50" charset="-128"/>
                <a:ea typeface="メイリオ" panose="020B0604030504040204" pitchFamily="50" charset="-128"/>
              </a:rPr>
              <a:t>定期報告制度</a:t>
            </a:r>
            <a:r>
              <a:rPr lang="ja-JP" altLang="en-US" sz="1200" b="1" dirty="0">
                <a:latin typeface="メイリオ" panose="020B0604030504040204" pitchFamily="50" charset="-128"/>
                <a:ea typeface="メイリオ" panose="020B0604030504040204" pitchFamily="50" charset="-128"/>
              </a:rPr>
              <a:t>の報告対象建築物</a:t>
            </a:r>
            <a:r>
              <a:rPr lang="ja-JP" altLang="en-US" sz="1200" b="1" dirty="0">
                <a:latin typeface="Meiryo UI"/>
              </a:rPr>
              <a:t>となります</a:t>
            </a:r>
            <a:r>
              <a:rPr lang="en-US" sz="1200" b="1" dirty="0">
                <a:latin typeface="Meiryo UI"/>
              </a:rPr>
              <a:t>。</a:t>
            </a:r>
          </a:p>
        </p:txBody>
      </p:sp>
      <p:graphicFrame>
        <p:nvGraphicFramePr>
          <p:cNvPr id="9" name="表 8"/>
          <p:cNvGraphicFramePr>
            <a:graphicFrameLocks noGrp="1"/>
          </p:cNvGraphicFramePr>
          <p:nvPr>
            <p:extLst>
              <p:ext uri="{D42A27DB-BD31-4B8C-83A1-F6EECF244321}">
                <p14:modId xmlns:p14="http://schemas.microsoft.com/office/powerpoint/2010/main" val="1945729371"/>
              </p:ext>
            </p:extLst>
          </p:nvPr>
        </p:nvGraphicFramePr>
        <p:xfrm>
          <a:off x="853375" y="5002405"/>
          <a:ext cx="5852923" cy="1385685"/>
        </p:xfrm>
        <a:graphic>
          <a:graphicData uri="http://schemas.openxmlformats.org/drawingml/2006/table">
            <a:tbl>
              <a:tblPr/>
              <a:tblGrid>
                <a:gridCol w="1124409">
                  <a:extLst>
                    <a:ext uri="{9D8B030D-6E8A-4147-A177-3AD203B41FA5}">
                      <a16:colId xmlns:a16="http://schemas.microsoft.com/office/drawing/2014/main" val="20000"/>
                    </a:ext>
                  </a:extLst>
                </a:gridCol>
                <a:gridCol w="1784062">
                  <a:extLst>
                    <a:ext uri="{9D8B030D-6E8A-4147-A177-3AD203B41FA5}">
                      <a16:colId xmlns:a16="http://schemas.microsoft.com/office/drawing/2014/main" val="20001"/>
                    </a:ext>
                  </a:extLst>
                </a:gridCol>
                <a:gridCol w="1136403">
                  <a:extLst>
                    <a:ext uri="{9D8B030D-6E8A-4147-A177-3AD203B41FA5}">
                      <a16:colId xmlns:a16="http://schemas.microsoft.com/office/drawing/2014/main" val="20002"/>
                    </a:ext>
                  </a:extLst>
                </a:gridCol>
                <a:gridCol w="1808049">
                  <a:extLst>
                    <a:ext uri="{9D8B030D-6E8A-4147-A177-3AD203B41FA5}">
                      <a16:colId xmlns:a16="http://schemas.microsoft.com/office/drawing/2014/main" val="20003"/>
                    </a:ext>
                  </a:extLst>
                </a:gridCol>
              </a:tblGrid>
              <a:tr h="253642">
                <a:tc>
                  <a:txBody>
                    <a:bodyPr/>
                    <a:lstStyle/>
                    <a:p>
                      <a:pPr algn="ctr"/>
                      <a:endParaRPr sz="1300" dirty="0"/>
                    </a:p>
                  </a:txBody>
                  <a:tcPr marL="0" marR="0" marT="0" marB="0"/>
                </a:tc>
                <a:tc>
                  <a:txBody>
                    <a:bodyPr/>
                    <a:lstStyle/>
                    <a:p>
                      <a:pPr indent="0" algn="ctr">
                        <a:lnSpc>
                          <a:spcPct val="150000"/>
                        </a:lnSpc>
                      </a:pPr>
                      <a:r>
                        <a:rPr lang="ja" sz="1100" dirty="0">
                          <a:latin typeface="Meiryo UI"/>
                          <a:ea typeface="Meiryo UI"/>
                        </a:rPr>
                        <a:t>初回報告時期</a:t>
                      </a:r>
                    </a:p>
                  </a:txBody>
                  <a:tcPr marL="0" marR="0" marT="0" marB="0"/>
                </a:tc>
                <a:tc>
                  <a:txBody>
                    <a:bodyPr/>
                    <a:lstStyle/>
                    <a:p>
                      <a:pPr indent="0" algn="ctr">
                        <a:lnSpc>
                          <a:spcPct val="150000"/>
                        </a:lnSpc>
                      </a:pPr>
                      <a:r>
                        <a:rPr lang="ja" sz="1000" dirty="0">
                          <a:latin typeface="Meiryo UI"/>
                          <a:ea typeface="Meiryo UI"/>
                        </a:rPr>
                        <a:t>以降の報告</a:t>
                      </a:r>
                    </a:p>
                  </a:txBody>
                  <a:tcPr marL="0" marR="0" marT="0" marB="0"/>
                </a:tc>
                <a:tc>
                  <a:txBody>
                    <a:bodyPr/>
                    <a:lstStyle/>
                    <a:p>
                      <a:pPr algn="ctr"/>
                      <a:endParaRPr sz="1300" dirty="0"/>
                    </a:p>
                  </a:txBody>
                  <a:tcPr marL="0" marR="0" marT="0" marB="0"/>
                </a:tc>
                <a:extLst>
                  <a:ext uri="{0D108BD9-81ED-4DB2-BD59-A6C34878D82A}">
                    <a16:rowId xmlns:a16="http://schemas.microsoft.com/office/drawing/2014/main" val="10000"/>
                  </a:ext>
                </a:extLst>
              </a:tr>
              <a:tr h="279176">
                <a:tc>
                  <a:txBody>
                    <a:bodyPr/>
                    <a:lstStyle/>
                    <a:p>
                      <a:pPr indent="0" algn="l">
                        <a:lnSpc>
                          <a:spcPct val="150000"/>
                        </a:lnSpc>
                      </a:pPr>
                      <a:r>
                        <a:rPr lang="en-US" altLang="ja-JP" sz="100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 </a:t>
                      </a:r>
                      <a:r>
                        <a:rPr lang="ja" sz="1050" dirty="0">
                          <a:latin typeface="メイリオ" panose="020B0604030504040204" pitchFamily="50" charset="-128"/>
                          <a:ea typeface="メイリオ" panose="020B0604030504040204" pitchFamily="50" charset="-128"/>
                        </a:rPr>
                        <a:t>特定建築物</a:t>
                      </a:r>
                      <a:endParaRPr lang="ja" sz="1000" dirty="0">
                        <a:latin typeface="メイリオ" panose="020B0604030504040204" pitchFamily="50" charset="-128"/>
                        <a:ea typeface="メイリオ" panose="020B0604030504040204" pitchFamily="50" charset="-128"/>
                      </a:endParaRPr>
                    </a:p>
                  </a:txBody>
                  <a:tcPr marL="0" marR="0" marT="0" marB="0" anchor="ctr"/>
                </a:tc>
                <a:tc>
                  <a:txBody>
                    <a:bodyPr/>
                    <a:lstStyle/>
                    <a:p>
                      <a:pPr marL="40200" indent="0" algn="ctr"/>
                      <a:r>
                        <a:rPr lang="en-US" altLang="ja-JP" sz="1100" u="sng" baseline="0" dirty="0">
                          <a:uFill>
                            <a:solidFill>
                              <a:srgbClr val="FF0000"/>
                            </a:solidFill>
                          </a:uFill>
                          <a:latin typeface="Meiryo UI"/>
                        </a:rPr>
                        <a:t>20〇〇年　</a:t>
                      </a:r>
                      <a:r>
                        <a:rPr lang="en-US" altLang="ja-JP" sz="1100" u="sng" baseline="0" dirty="0" err="1">
                          <a:uFill>
                            <a:solidFill>
                              <a:srgbClr val="FF0000"/>
                            </a:solidFill>
                          </a:uFill>
                          <a:latin typeface="Meiryo UI"/>
                        </a:rPr>
                        <a:t>〇⽉</a:t>
                      </a:r>
                      <a:r>
                        <a:rPr lang="en-US" altLang="ja-JP" sz="1100" u="sng" baseline="0" dirty="0" err="1">
                          <a:solidFill>
                            <a:srgbClr val="FF0000"/>
                          </a:solidFill>
                          <a:uFill>
                            <a:solidFill>
                              <a:srgbClr val="FF0000"/>
                            </a:solidFill>
                          </a:uFill>
                          <a:latin typeface="Meiryo UI"/>
                        </a:rPr>
                        <a:t>予定</a:t>
                      </a:r>
                      <a:endParaRPr lang="en-US" altLang="ja-JP" sz="1100" u="sng" baseline="0" dirty="0">
                        <a:solidFill>
                          <a:srgbClr val="FF0000"/>
                        </a:solidFill>
                        <a:uFill>
                          <a:solidFill>
                            <a:srgbClr val="FF0000"/>
                          </a:solidFill>
                        </a:uFill>
                        <a:latin typeface="Meiryo UI"/>
                      </a:endParaRPr>
                    </a:p>
                  </a:txBody>
                  <a:tcPr marL="0" marR="0" marT="0" marB="0" anchor="ctr"/>
                </a:tc>
                <a:tc>
                  <a:txBody>
                    <a:bodyPr/>
                    <a:lstStyle/>
                    <a:p>
                      <a:pPr marR="129100" indent="0" algn="ctr"/>
                      <a:r>
                        <a:rPr lang="en-US" sz="1000">
                          <a:latin typeface="Meiryo UI"/>
                        </a:rPr>
                        <a:t>３年 </a:t>
                      </a:r>
                      <a:r>
                        <a:rPr lang="ja" sz="1000">
                          <a:latin typeface="Meiryo UI"/>
                          <a:ea typeface="Meiryo UI"/>
                        </a:rPr>
                        <a:t>ごと</a:t>
                      </a:r>
                    </a:p>
                  </a:txBody>
                  <a:tcPr marL="0" marR="0" marT="0" marB="0" anchor="ctr"/>
                </a:tc>
                <a:tc>
                  <a:txBody>
                    <a:bodyPr/>
                    <a:lstStyle/>
                    <a:p>
                      <a:pPr indent="0" algn="ctr"/>
                      <a:r>
                        <a:rPr lang="en-US" sz="1000" dirty="0" err="1">
                          <a:latin typeface="Meiryo UI"/>
                        </a:rPr>
                        <a:t>報告対象⽤途を含む建築物</a:t>
                      </a:r>
                      <a:endParaRPr lang="en-US" sz="1000" dirty="0">
                        <a:latin typeface="Meiryo UI"/>
                      </a:endParaRPr>
                    </a:p>
                  </a:txBody>
                  <a:tcPr marL="0" marR="0" marT="0" marB="0" anchor="ctr"/>
                </a:tc>
                <a:extLst>
                  <a:ext uri="{0D108BD9-81ED-4DB2-BD59-A6C34878D82A}">
                    <a16:rowId xmlns:a16="http://schemas.microsoft.com/office/drawing/2014/main" val="10001"/>
                  </a:ext>
                </a:extLst>
              </a:tr>
              <a:tr h="276108">
                <a:tc>
                  <a:txBody>
                    <a:bodyPr/>
                    <a:lstStyle/>
                    <a:p>
                      <a:pPr indent="0">
                        <a:lnSpc>
                          <a:spcPct val="150000"/>
                        </a:lnSpc>
                      </a:pPr>
                      <a:r>
                        <a:rPr lang="en-US" sz="1000" dirty="0">
                          <a:latin typeface="メイリオ" panose="020B0604030504040204" pitchFamily="50" charset="-128"/>
                          <a:ea typeface="メイリオ" panose="020B0604030504040204" pitchFamily="50" charset="-128"/>
                        </a:rPr>
                        <a:t>  </a:t>
                      </a:r>
                      <a:r>
                        <a:rPr lang="en-US" sz="1050" dirty="0">
                          <a:latin typeface="メイリオ" panose="020B0604030504040204" pitchFamily="50" charset="-128"/>
                          <a:ea typeface="メイリオ" panose="020B0604030504040204" pitchFamily="50" charset="-128"/>
                        </a:rPr>
                        <a:t>□ </a:t>
                      </a:r>
                      <a:r>
                        <a:rPr lang="en-US" sz="1050" dirty="0" err="1">
                          <a:latin typeface="メイリオ" panose="020B0604030504040204" pitchFamily="50" charset="-128"/>
                          <a:ea typeface="メイリオ" panose="020B0604030504040204" pitchFamily="50" charset="-128"/>
                        </a:rPr>
                        <a:t>防⽕設備</a:t>
                      </a:r>
                      <a:endParaRPr lang="en-US" sz="1000" dirty="0">
                        <a:latin typeface="メイリオ" panose="020B0604030504040204" pitchFamily="50" charset="-128"/>
                        <a:ea typeface="メイリオ" panose="020B0604030504040204" pitchFamily="50" charset="-128"/>
                      </a:endParaRPr>
                    </a:p>
                  </a:txBody>
                  <a:tcPr marL="0" marR="0" marT="0" marB="0" anchor="ctr"/>
                </a:tc>
                <a:tc>
                  <a:txBody>
                    <a:bodyPr/>
                    <a:lstStyle/>
                    <a:p>
                      <a:pPr marL="40200" indent="0" algn="ctr"/>
                      <a:r>
                        <a:rPr lang="en-US" altLang="ja-JP" sz="1100" u="sng" baseline="0" dirty="0">
                          <a:uFill>
                            <a:solidFill>
                              <a:srgbClr val="FF0000"/>
                            </a:solidFill>
                          </a:uFill>
                          <a:latin typeface="Meiryo UI"/>
                        </a:rPr>
                        <a:t>20〇〇年　</a:t>
                      </a:r>
                      <a:r>
                        <a:rPr lang="en-US" altLang="ja-JP" sz="1100" u="sng" baseline="0" dirty="0" err="1">
                          <a:uFill>
                            <a:solidFill>
                              <a:srgbClr val="FF0000"/>
                            </a:solidFill>
                          </a:uFill>
                          <a:latin typeface="Meiryo UI"/>
                        </a:rPr>
                        <a:t>〇⽉</a:t>
                      </a:r>
                      <a:r>
                        <a:rPr lang="en-US" altLang="ja-JP" sz="1100" u="sng" baseline="0" dirty="0" err="1">
                          <a:solidFill>
                            <a:srgbClr val="FF0000"/>
                          </a:solidFill>
                          <a:uFill>
                            <a:solidFill>
                              <a:srgbClr val="FF0000"/>
                            </a:solidFill>
                          </a:uFill>
                          <a:latin typeface="Meiryo UI"/>
                        </a:rPr>
                        <a:t>予定</a:t>
                      </a:r>
                      <a:endParaRPr lang="en-US" altLang="ja-JP" sz="1100" u="sng" baseline="0" dirty="0">
                        <a:solidFill>
                          <a:srgbClr val="FF0000"/>
                        </a:solidFill>
                        <a:uFill>
                          <a:solidFill>
                            <a:srgbClr val="FF0000"/>
                          </a:solidFill>
                        </a:uFill>
                        <a:latin typeface="Meiryo UI"/>
                      </a:endParaRPr>
                    </a:p>
                  </a:txBody>
                  <a:tcPr marL="0" marR="0" marT="0" marB="0" anchor="ctr"/>
                </a:tc>
                <a:tc>
                  <a:txBody>
                    <a:bodyPr/>
                    <a:lstStyle/>
                    <a:p>
                      <a:pPr marR="129100" indent="0" algn="ctr"/>
                      <a:r>
                        <a:rPr lang="ja-JP" altLang="en-US" sz="1000" dirty="0">
                          <a:latin typeface="Meiryo UI"/>
                          <a:ea typeface="Meiryo UI"/>
                        </a:rPr>
                        <a:t>毎年</a:t>
                      </a:r>
                      <a:endParaRPr lang="ja" sz="1000" dirty="0">
                        <a:latin typeface="Meiryo UI"/>
                        <a:ea typeface="Meiryo UI"/>
                      </a:endParaRPr>
                    </a:p>
                  </a:txBody>
                  <a:tcPr marL="0" marR="0" marT="0" marB="0" anchor="ctr"/>
                </a:tc>
                <a:tc>
                  <a:txBody>
                    <a:bodyPr/>
                    <a:lstStyle/>
                    <a:p>
                      <a:pPr indent="0" algn="ctr"/>
                      <a:r>
                        <a:rPr lang="en-US" sz="1000" dirty="0" err="1">
                          <a:latin typeface="Meiryo UI"/>
                        </a:rPr>
                        <a:t>感知器連動式防⽕設備等</a:t>
                      </a:r>
                      <a:endParaRPr lang="en-US" sz="1000" dirty="0">
                        <a:latin typeface="Meiryo UI"/>
                      </a:endParaRPr>
                    </a:p>
                  </a:txBody>
                  <a:tcPr marL="0" marR="0" marT="0" marB="0" anchor="ctr"/>
                </a:tc>
                <a:extLst>
                  <a:ext uri="{0D108BD9-81ED-4DB2-BD59-A6C34878D82A}">
                    <a16:rowId xmlns:a16="http://schemas.microsoft.com/office/drawing/2014/main" val="10002"/>
                  </a:ext>
                </a:extLst>
              </a:tr>
              <a:tr h="279176">
                <a:tc>
                  <a:txBody>
                    <a:bodyPr/>
                    <a:lstStyle/>
                    <a:p>
                      <a:pPr indent="0">
                        <a:lnSpc>
                          <a:spcPct val="150000"/>
                        </a:lnSpc>
                      </a:pPr>
                      <a:r>
                        <a:rPr lang="en-US" sz="1000" dirty="0">
                          <a:latin typeface="メイリオ" panose="020B0604030504040204" pitchFamily="50" charset="-128"/>
                          <a:ea typeface="メイリオ" panose="020B0604030504040204" pitchFamily="50" charset="-128"/>
                        </a:rPr>
                        <a:t>  </a:t>
                      </a:r>
                      <a:r>
                        <a:rPr lang="en-US" sz="1050" dirty="0">
                          <a:latin typeface="メイリオ" panose="020B0604030504040204" pitchFamily="50" charset="-128"/>
                          <a:ea typeface="メイリオ" panose="020B0604030504040204" pitchFamily="50" charset="-128"/>
                        </a:rPr>
                        <a:t>□ </a:t>
                      </a:r>
                      <a:r>
                        <a:rPr lang="ja" sz="1050" dirty="0">
                          <a:latin typeface="メイリオ" panose="020B0604030504040204" pitchFamily="50" charset="-128"/>
                          <a:ea typeface="メイリオ" panose="020B0604030504040204" pitchFamily="50" charset="-128"/>
                        </a:rPr>
                        <a:t>建築設備</a:t>
                      </a:r>
                      <a:endParaRPr lang="ja" sz="1000" dirty="0">
                        <a:latin typeface="メイリオ" panose="020B0604030504040204" pitchFamily="50" charset="-128"/>
                        <a:ea typeface="メイリオ" panose="020B0604030504040204" pitchFamily="50" charset="-128"/>
                      </a:endParaRPr>
                    </a:p>
                  </a:txBody>
                  <a:tcPr marL="0" marR="0" marT="0" marB="0" anchor="ctr"/>
                </a:tc>
                <a:tc>
                  <a:txBody>
                    <a:bodyPr/>
                    <a:lstStyle/>
                    <a:p>
                      <a:pPr marL="40200" indent="0" algn="ctr"/>
                      <a:r>
                        <a:rPr lang="en-US" altLang="ja-JP" sz="1100" u="sng" baseline="0" dirty="0">
                          <a:uFill>
                            <a:solidFill>
                              <a:srgbClr val="FF0000"/>
                            </a:solidFill>
                          </a:uFill>
                          <a:latin typeface="Meiryo UI"/>
                        </a:rPr>
                        <a:t>20〇〇年　</a:t>
                      </a:r>
                      <a:r>
                        <a:rPr lang="en-US" altLang="ja-JP" sz="1100" u="sng" baseline="0" dirty="0" err="1">
                          <a:uFill>
                            <a:solidFill>
                              <a:srgbClr val="FF0000"/>
                            </a:solidFill>
                          </a:uFill>
                          <a:latin typeface="Meiryo UI"/>
                        </a:rPr>
                        <a:t>〇⽉</a:t>
                      </a:r>
                      <a:r>
                        <a:rPr lang="en-US" altLang="ja-JP" sz="1100" u="sng" baseline="0" dirty="0" err="1">
                          <a:solidFill>
                            <a:srgbClr val="FF0000"/>
                          </a:solidFill>
                          <a:uFill>
                            <a:solidFill>
                              <a:srgbClr val="FF0000"/>
                            </a:solidFill>
                          </a:uFill>
                          <a:latin typeface="Meiryo UI"/>
                        </a:rPr>
                        <a:t>予定</a:t>
                      </a:r>
                      <a:endParaRPr lang="en-US" altLang="ja-JP" sz="1100" u="sng" baseline="0" dirty="0">
                        <a:solidFill>
                          <a:srgbClr val="FF0000"/>
                        </a:solidFill>
                        <a:uFill>
                          <a:solidFill>
                            <a:srgbClr val="FF0000"/>
                          </a:solidFill>
                        </a:uFill>
                        <a:latin typeface="Meiryo UI"/>
                      </a:endParaRPr>
                    </a:p>
                  </a:txBody>
                  <a:tcPr marL="0" marR="0" marT="0" marB="0" anchor="ctr"/>
                </a:tc>
                <a:tc>
                  <a:txBody>
                    <a:bodyPr/>
                    <a:lstStyle/>
                    <a:p>
                      <a:pPr marR="129100" indent="0" algn="ctr"/>
                      <a:r>
                        <a:rPr lang="ja-JP" altLang="en-US" sz="1000" dirty="0">
                          <a:latin typeface="Meiryo UI"/>
                          <a:ea typeface="Meiryo UI"/>
                        </a:rPr>
                        <a:t>毎年</a:t>
                      </a:r>
                      <a:endParaRPr lang="ja" sz="1000" dirty="0">
                        <a:latin typeface="Meiryo UI"/>
                        <a:ea typeface="Meiryo UI"/>
                      </a:endParaRPr>
                    </a:p>
                  </a:txBody>
                  <a:tcPr marL="0" marR="0" marT="0" marB="0" anchor="ctr"/>
                </a:tc>
                <a:tc>
                  <a:txBody>
                    <a:bodyPr/>
                    <a:lstStyle/>
                    <a:p>
                      <a:pPr indent="0" algn="ctr"/>
                      <a:r>
                        <a:rPr lang="en-US" sz="1000" dirty="0">
                          <a:latin typeface="Meiryo UI"/>
                        </a:rPr>
                        <a:t>⾮</a:t>
                      </a:r>
                      <a:r>
                        <a:rPr lang="en-US" sz="1000" dirty="0" err="1">
                          <a:latin typeface="Meiryo UI"/>
                        </a:rPr>
                        <a:t>常⽤照明・換気設備等</a:t>
                      </a:r>
                      <a:endParaRPr lang="en-US" sz="1000" dirty="0">
                        <a:latin typeface="Meiryo UI"/>
                      </a:endParaRPr>
                    </a:p>
                  </a:txBody>
                  <a:tcPr marL="0" marR="0" marT="0" marB="0" anchor="ctr"/>
                </a:tc>
                <a:extLst>
                  <a:ext uri="{0D108BD9-81ED-4DB2-BD59-A6C34878D82A}">
                    <a16:rowId xmlns:a16="http://schemas.microsoft.com/office/drawing/2014/main" val="10003"/>
                  </a:ext>
                </a:extLst>
              </a:tr>
              <a:tr h="297583">
                <a:tc>
                  <a:txBody>
                    <a:bodyPr/>
                    <a:lstStyle/>
                    <a:p>
                      <a:pPr marL="78300" indent="0" algn="l">
                        <a:lnSpc>
                          <a:spcPct val="150000"/>
                        </a:lnSpc>
                      </a:pPr>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昇降機等</a:t>
                      </a:r>
                      <a:endParaRPr lang="ja" sz="1050" dirty="0">
                        <a:latin typeface="メイリオ" panose="020B0604030504040204" pitchFamily="50" charset="-128"/>
                        <a:ea typeface="メイリオ" panose="020B0604030504040204" pitchFamily="50" charset="-128"/>
                      </a:endParaRPr>
                    </a:p>
                  </a:txBody>
                  <a:tcPr marL="0" marR="0" marT="0" marB="0" anchor="ctr"/>
                </a:tc>
                <a:tc>
                  <a:txBody>
                    <a:bodyPr/>
                    <a:lstStyle/>
                    <a:p>
                      <a:pPr marL="40200" indent="0" algn="ctr"/>
                      <a:r>
                        <a:rPr lang="en-US" altLang="ja-JP" sz="1100" u="sng" baseline="0" dirty="0">
                          <a:uFill>
                            <a:solidFill>
                              <a:srgbClr val="FF0000"/>
                            </a:solidFill>
                          </a:uFill>
                          <a:latin typeface="Meiryo UI"/>
                        </a:rPr>
                        <a:t>20〇〇年　</a:t>
                      </a:r>
                      <a:r>
                        <a:rPr lang="en-US" altLang="ja-JP" sz="1100" u="sng" baseline="0" dirty="0" err="1">
                          <a:uFill>
                            <a:solidFill>
                              <a:srgbClr val="FF0000"/>
                            </a:solidFill>
                          </a:uFill>
                          <a:latin typeface="Meiryo UI"/>
                        </a:rPr>
                        <a:t>〇⽉</a:t>
                      </a:r>
                      <a:r>
                        <a:rPr lang="en-US" altLang="ja-JP" sz="1100" u="sng" baseline="0" dirty="0" err="1">
                          <a:solidFill>
                            <a:srgbClr val="FF0000"/>
                          </a:solidFill>
                          <a:uFill>
                            <a:solidFill>
                              <a:srgbClr val="FF0000"/>
                            </a:solidFill>
                          </a:uFill>
                          <a:latin typeface="Meiryo UI"/>
                        </a:rPr>
                        <a:t>予定</a:t>
                      </a:r>
                      <a:endParaRPr lang="en-US" altLang="ja-JP" sz="1100" u="sng" baseline="0" dirty="0">
                        <a:solidFill>
                          <a:srgbClr val="FF0000"/>
                        </a:solidFill>
                        <a:uFill>
                          <a:solidFill>
                            <a:srgbClr val="FF0000"/>
                          </a:solidFill>
                        </a:uFill>
                        <a:latin typeface="Meiryo UI"/>
                      </a:endParaRPr>
                    </a:p>
                  </a:txBody>
                  <a:tcPr marL="0" marR="0" marT="0" marB="0" anchor="ctr"/>
                </a:tc>
                <a:tc>
                  <a:txBody>
                    <a:bodyPr/>
                    <a:lstStyle/>
                    <a:p>
                      <a:pPr marR="129100" indent="0" algn="ctr"/>
                      <a:r>
                        <a:rPr lang="ja-JP" altLang="en-US" sz="1000" dirty="0">
                          <a:latin typeface="Meiryo UI"/>
                          <a:ea typeface="Meiryo UI"/>
                        </a:rPr>
                        <a:t>毎年</a:t>
                      </a:r>
                      <a:endParaRPr lang="ja" sz="1000" dirty="0">
                        <a:latin typeface="Meiryo UI"/>
                        <a:ea typeface="Meiryo UI"/>
                      </a:endParaRPr>
                    </a:p>
                  </a:txBody>
                  <a:tcPr marL="0" marR="0" marT="0" marB="0" anchor="ctr"/>
                </a:tc>
                <a:tc>
                  <a:txBody>
                    <a:bodyPr/>
                    <a:lstStyle/>
                    <a:p>
                      <a:pPr indent="0" algn="ctr"/>
                      <a:r>
                        <a:rPr lang="ja" sz="1000" dirty="0">
                          <a:latin typeface="Meiryo UI"/>
                          <a:ea typeface="Meiryo UI"/>
                        </a:rPr>
                        <a:t>エレベーター等</a:t>
                      </a:r>
                    </a:p>
                  </a:txBody>
                  <a:tcPr marL="0" marR="0" marT="0" marB="0" anchor="ctr"/>
                </a:tc>
                <a:extLst>
                  <a:ext uri="{0D108BD9-81ED-4DB2-BD59-A6C34878D82A}">
                    <a16:rowId xmlns:a16="http://schemas.microsoft.com/office/drawing/2014/main" val="10004"/>
                  </a:ext>
                </a:extLst>
              </a:tr>
            </a:tbl>
          </a:graphicData>
        </a:graphic>
      </p:graphicFrame>
      <p:sp>
        <p:nvSpPr>
          <p:cNvPr id="10" name="正方形/長方形 9"/>
          <p:cNvSpPr/>
          <p:nvPr/>
        </p:nvSpPr>
        <p:spPr>
          <a:xfrm>
            <a:off x="917913" y="9641930"/>
            <a:ext cx="6239257" cy="776755"/>
          </a:xfrm>
          <a:prstGeom prst="rect">
            <a:avLst/>
          </a:prstGeom>
          <a:solidFill>
            <a:srgbClr val="FFFFFF"/>
          </a:solidFill>
        </p:spPr>
        <p:txBody>
          <a:bodyPr lIns="0" tIns="0" rIns="0" bIns="0">
            <a:normAutofit fontScale="92500" lnSpcReduction="10000"/>
          </a:bodyPr>
          <a:lstStyle/>
          <a:p>
            <a:pPr marL="2669100" indent="0"/>
            <a:r>
              <a:rPr lang="en-US" altLang="ja"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　</a:t>
            </a:r>
            <a:r>
              <a:rPr lang="ja" sz="1200" dirty="0">
                <a:latin typeface="メイリオ" panose="020B0604030504040204" pitchFamily="50" charset="-128"/>
                <a:ea typeface="メイリオ" panose="020B0604030504040204" pitchFamily="50" charset="-128"/>
              </a:rPr>
              <a:t>連絡先</a:t>
            </a:r>
            <a:endParaRPr lang="en-US" altLang="ja" sz="1200" dirty="0">
              <a:latin typeface="メイリオ" panose="020B0604030504040204" pitchFamily="50" charset="-128"/>
              <a:ea typeface="メイリオ" panose="020B0604030504040204" pitchFamily="50" charset="-128"/>
            </a:endParaRPr>
          </a:p>
          <a:p>
            <a:pPr marL="2669100" indent="0" algn="r"/>
            <a:r>
              <a:rPr lang="ja-JP" altLang="en-US" sz="1200" u="sng" dirty="0">
                <a:uFill>
                  <a:solidFill>
                    <a:srgbClr val="FF0000"/>
                  </a:solidFill>
                </a:uFill>
                <a:latin typeface="メイリオ" panose="020B0604030504040204" pitchFamily="50" charset="-128"/>
                <a:ea typeface="メイリオ" panose="020B0604030504040204" pitchFamily="50" charset="-128"/>
              </a:rPr>
              <a:t>○○建築設計事務所　○級建築士　日向　太郎</a:t>
            </a:r>
            <a:endParaRPr lang="en-US" sz="1000" u="sng" dirty="0">
              <a:uFill>
                <a:solidFill>
                  <a:srgbClr val="FF0000"/>
                </a:solidFill>
              </a:uFill>
              <a:latin typeface="メイリオ" panose="020B0604030504040204" pitchFamily="50" charset="-128"/>
              <a:ea typeface="メイリオ" panose="020B0604030504040204" pitchFamily="50" charset="-128"/>
            </a:endParaRPr>
          </a:p>
          <a:p>
            <a:pPr marL="91000" indent="0" algn="r"/>
            <a:r>
              <a:rPr lang="en-US" altLang="ja-JP" sz="1200" u="sng" dirty="0">
                <a:uFill>
                  <a:solidFill>
                    <a:srgbClr val="FF0000"/>
                  </a:solidFill>
                </a:uFill>
                <a:latin typeface="メイリオ" panose="020B0604030504040204" pitchFamily="50" charset="-128"/>
                <a:ea typeface="メイリオ" panose="020B0604030504040204" pitchFamily="50" charset="-128"/>
              </a:rPr>
              <a:t>TEL</a:t>
            </a:r>
            <a:r>
              <a:rPr lang="ja-JP" altLang="en-US" sz="1200" u="sng" dirty="0">
                <a:uFill>
                  <a:solidFill>
                    <a:srgbClr val="FF0000"/>
                  </a:solidFill>
                </a:uFill>
                <a:latin typeface="メイリオ" panose="020B0604030504040204" pitchFamily="50" charset="-128"/>
                <a:ea typeface="メイリオ" panose="020B0604030504040204" pitchFamily="50" charset="-128"/>
              </a:rPr>
              <a:t>：○○○○－○○－○○○○</a:t>
            </a:r>
            <a:endParaRPr lang="en-US" altLang="ja-JP" sz="1200" u="sng" dirty="0">
              <a:uFill>
                <a:solidFill>
                  <a:srgbClr val="FF0000"/>
                </a:solidFill>
              </a:uFill>
              <a:latin typeface="メイリオ" panose="020B0604030504040204" pitchFamily="50" charset="-128"/>
              <a:ea typeface="メイリオ" panose="020B0604030504040204" pitchFamily="50" charset="-128"/>
            </a:endParaRPr>
          </a:p>
          <a:p>
            <a:pPr marL="91000" indent="0" algn="r"/>
            <a:r>
              <a:rPr lang="en-US" altLang="ja-JP" sz="1200" u="sng" dirty="0">
                <a:uFill>
                  <a:solidFill>
                    <a:srgbClr val="FF0000"/>
                  </a:solidFill>
                </a:uFill>
                <a:latin typeface="メイリオ" panose="020B0604030504040204" pitchFamily="50" charset="-128"/>
                <a:ea typeface="メイリオ" panose="020B0604030504040204" pitchFamily="50" charset="-128"/>
              </a:rPr>
              <a:t>FAX</a:t>
            </a:r>
            <a:r>
              <a:rPr lang="ja-JP" altLang="en-US" sz="1200" u="sng" dirty="0">
                <a:uFill>
                  <a:solidFill>
                    <a:srgbClr val="FF0000"/>
                  </a:solidFill>
                </a:uFill>
                <a:latin typeface="メイリオ" panose="020B0604030504040204" pitchFamily="50" charset="-128"/>
                <a:ea typeface="メイリオ" panose="020B0604030504040204" pitchFamily="50" charset="-128"/>
              </a:rPr>
              <a:t>：○○○○－○○－○○○○</a:t>
            </a:r>
            <a:endParaRPr lang="en-US" altLang="ja-JP" sz="1200" u="sng" dirty="0">
              <a:uFill>
                <a:solidFill>
                  <a:srgbClr val="FF0000"/>
                </a:solidFill>
              </a:uFill>
              <a:latin typeface="メイリオ" panose="020B0604030504040204" pitchFamily="50" charset="-128"/>
              <a:ea typeface="メイリオ" panose="020B0604030504040204" pitchFamily="50" charset="-128"/>
            </a:endParaRPr>
          </a:p>
          <a:p>
            <a:pPr marL="91000" indent="0" algn="ctr"/>
            <a:r>
              <a:rPr lang="ja-JP" altLang="en-US" sz="1200" u="sng" dirty="0">
                <a:uFill>
                  <a:solidFill>
                    <a:srgbClr val="FF0000"/>
                  </a:solidFill>
                </a:uFill>
                <a:latin typeface="メイリオ" panose="020B0604030504040204" pitchFamily="50" charset="-128"/>
                <a:ea typeface="メイリオ" panose="020B0604030504040204" pitchFamily="50" charset="-128"/>
              </a:rPr>
              <a:t>　　　　</a:t>
            </a:r>
            <a:r>
              <a:rPr lang="ja-JP" altLang="en-US" sz="1200" dirty="0">
                <a:uFill>
                  <a:solidFill>
                    <a:srgbClr val="FF0000"/>
                  </a:solidFill>
                </a:uFill>
                <a:latin typeface="メイリオ" panose="020B0604030504040204" pitchFamily="50" charset="-128"/>
                <a:ea typeface="メイリオ" panose="020B0604030504040204" pitchFamily="50" charset="-128"/>
              </a:rPr>
              <a:t>　　　　　　　　　　　　　　　　　　　　　　　　</a:t>
            </a:r>
            <a:r>
              <a:rPr lang="en-US" altLang="ja-JP" sz="1200" u="sng" dirty="0">
                <a:uFill>
                  <a:solidFill>
                    <a:srgbClr val="FF0000"/>
                  </a:solidFill>
                </a:uFill>
                <a:latin typeface="メイリオ" panose="020B0604030504040204" pitchFamily="50" charset="-128"/>
                <a:ea typeface="メイリオ" panose="020B0604030504040204" pitchFamily="50" charset="-128"/>
              </a:rPr>
              <a:t>MAIL</a:t>
            </a:r>
            <a:r>
              <a:rPr lang="ja-JP" altLang="en-US" sz="1200" u="sng" dirty="0">
                <a:uFill>
                  <a:solidFill>
                    <a:srgbClr val="FF0000"/>
                  </a:solidFill>
                </a:uFill>
                <a:latin typeface="メイリオ" panose="020B0604030504040204" pitchFamily="50" charset="-128"/>
                <a:ea typeface="メイリオ" panose="020B0604030504040204" pitchFamily="50" charset="-128"/>
              </a:rPr>
              <a:t>：</a:t>
            </a:r>
            <a:r>
              <a:rPr lang="en-US" altLang="ja-JP" sz="1200" u="sng" dirty="0">
                <a:uFill>
                  <a:solidFill>
                    <a:srgbClr val="FF0000"/>
                  </a:solidFill>
                </a:uFill>
                <a:latin typeface="メイリオ" panose="020B0604030504040204" pitchFamily="50" charset="-128"/>
                <a:ea typeface="メイリオ" panose="020B0604030504040204" pitchFamily="50" charset="-128"/>
              </a:rPr>
              <a:t>abcd@miyazaki.co.jp</a:t>
            </a:r>
          </a:p>
        </p:txBody>
      </p:sp>
      <p:pic>
        <p:nvPicPr>
          <p:cNvPr id="20" name="図 19">
            <a:extLst>
              <a:ext uri="{FF2B5EF4-FFF2-40B4-BE49-F238E27FC236}">
                <a16:creationId xmlns:a16="http://schemas.microsoft.com/office/drawing/2014/main" id="{6FC7B035-6851-128E-7AD9-E223FD3681E4}"/>
              </a:ext>
            </a:extLst>
          </p:cNvPr>
          <p:cNvPicPr>
            <a:picLocks noChangeAspect="1"/>
          </p:cNvPicPr>
          <p:nvPr/>
        </p:nvPicPr>
        <p:blipFill>
          <a:blip r:embed="rId2"/>
          <a:stretch>
            <a:fillRect/>
          </a:stretch>
        </p:blipFill>
        <p:spPr>
          <a:xfrm>
            <a:off x="402505" y="9847593"/>
            <a:ext cx="1412917" cy="644662"/>
          </a:xfrm>
          <a:prstGeom prst="rect">
            <a:avLst/>
          </a:prstGeom>
        </p:spPr>
      </p:pic>
      <p:pic>
        <p:nvPicPr>
          <p:cNvPr id="21" name="図 20">
            <a:extLst>
              <a:ext uri="{FF2B5EF4-FFF2-40B4-BE49-F238E27FC236}">
                <a16:creationId xmlns:a16="http://schemas.microsoft.com/office/drawing/2014/main" id="{0F0E4983-E103-6B37-6670-F98857A23D87}"/>
              </a:ext>
            </a:extLst>
          </p:cNvPr>
          <p:cNvPicPr>
            <a:picLocks noChangeAspect="1"/>
          </p:cNvPicPr>
          <p:nvPr/>
        </p:nvPicPr>
        <p:blipFill>
          <a:blip r:embed="rId3"/>
          <a:stretch>
            <a:fillRect/>
          </a:stretch>
        </p:blipFill>
        <p:spPr>
          <a:xfrm>
            <a:off x="5844087" y="539485"/>
            <a:ext cx="1444866" cy="1042469"/>
          </a:xfrm>
          <a:prstGeom prst="rect">
            <a:avLst/>
          </a:prstGeom>
        </p:spPr>
      </p:pic>
      <p:sp>
        <p:nvSpPr>
          <p:cNvPr id="22" name="テキスト ボックス 21">
            <a:extLst>
              <a:ext uri="{FF2B5EF4-FFF2-40B4-BE49-F238E27FC236}">
                <a16:creationId xmlns:a16="http://schemas.microsoft.com/office/drawing/2014/main" id="{5AB06724-07DB-4A80-02F2-CC560EE7BEEE}"/>
              </a:ext>
            </a:extLst>
          </p:cNvPr>
          <p:cNvSpPr txBox="1"/>
          <p:nvPr/>
        </p:nvSpPr>
        <p:spPr>
          <a:xfrm>
            <a:off x="402504" y="2769401"/>
            <a:ext cx="6953336" cy="10541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4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en-US" altLang="ja-JP" sz="1200" b="1" i="0" u="none" strike="noStrike" kern="1200" cap="none" spc="0" normalizeH="0" baseline="0" noProof="0" dirty="0">
                <a:ln>
                  <a:noFill/>
                </a:ln>
                <a:solidFill>
                  <a:prstClr val="black"/>
                </a:solidFill>
                <a:effectLst/>
                <a:uLnTx/>
                <a:uFillTx/>
                <a:latin typeface="Meiryo UI"/>
                <a:ea typeface="+mn-ea"/>
                <a:cs typeface="+mn-cs"/>
              </a:rPr>
              <a:t> </a:t>
            </a:r>
            <a:r>
              <a:rPr kumimoji="1" lang="ja"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特定建築物等の定期報告制度とは</a:t>
            </a:r>
            <a:endParaRPr kumimoji="1" lang="en-US" altLang="ja"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14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不特定</a:t>
            </a:r>
            <a:r>
              <a:rPr kumimoji="1" lang="en-US" altLang="ja-JP" sz="12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多数の</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⼈々</a:t>
            </a:r>
            <a:r>
              <a:rPr kumimoji="1" lang="en-US" altLang="ja-JP" sz="12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が利⽤する</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施設の所有者・管理者は、</a:t>
            </a:r>
            <a:r>
              <a:rPr kumimoji="1" lang="en-US" altLang="ja-JP" sz="12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政令及び特定⾏政庁が指定した建築物</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14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2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建築設備</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、防火設備、昇降機等の</a:t>
            </a:r>
            <a:r>
              <a:rPr kumimoji="1" lang="en-US" altLang="ja-JP" sz="12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状況を</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定期的に</a:t>
            </a:r>
            <a:r>
              <a:rPr kumimoji="1" lang="en-US" altLang="ja-JP" sz="12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有資格者に調査・検査</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a:t>
            </a:r>
            <a:r>
              <a:rPr kumimoji="1" lang="en-US" altLang="ja-JP" sz="12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させ、その結果を特定</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rPr>
              <a:t>  </a:t>
            </a:r>
            <a:r>
              <a:rPr lang="en-US" altLang="ja-JP" sz="1200" dirty="0">
                <a:solidFill>
                  <a:prstClr val="black"/>
                </a:solidFill>
                <a:latin typeface="メイリオ" panose="020B0604030504040204" pitchFamily="50" charset="-128"/>
                <a:ea typeface="メイリオ" panose="020B0604030504040204" pitchFamily="50" charset="-128"/>
              </a:rPr>
              <a:t> </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2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政庁に報告することが義務づけられています</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。(建築基準法第12条︓定期調査・検査報告)</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テキスト ボックス 22">
            <a:extLst>
              <a:ext uri="{FF2B5EF4-FFF2-40B4-BE49-F238E27FC236}">
                <a16:creationId xmlns:a16="http://schemas.microsoft.com/office/drawing/2014/main" id="{5CC1E9F3-8BDB-35EA-0EBD-91306F2FB93A}"/>
              </a:ext>
            </a:extLst>
          </p:cNvPr>
          <p:cNvSpPr txBox="1"/>
          <p:nvPr/>
        </p:nvSpPr>
        <p:spPr>
          <a:xfrm>
            <a:off x="402505" y="7447717"/>
            <a:ext cx="708267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en-US" altLang="ja-JP" sz="1200" b="1" i="0" u="none" strike="noStrike" kern="1200" cap="none" spc="0" normalizeH="0" baseline="0" noProof="0" dirty="0">
                <a:ln>
                  <a:noFill/>
                </a:ln>
                <a:solidFill>
                  <a:prstClr val="black"/>
                </a:solidFill>
                <a:effectLst/>
                <a:uLnTx/>
                <a:uFillTx/>
                <a:latin typeface="Meiryo UI"/>
                <a:ea typeface="+mn-ea"/>
                <a:cs typeface="+mn-cs"/>
              </a:rPr>
              <a:t> </a:t>
            </a:r>
            <a:r>
              <a:rPr kumimoji="1" lang="ja"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報告時期のご案内について</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（記入例）</a:t>
            </a:r>
            <a:endParaRPr kumimoji="1" lang="en-US" altLang="ja"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rPr>
              <a:t>  </a:t>
            </a:r>
            <a:r>
              <a:rPr kumimoji="1" lang="en-US" altLang="ja-JP" sz="1200" b="0" i="0" u="sng" strike="noStrike" kern="1200" cap="none" spc="0" normalizeH="0" baseline="0" noProof="0" dirty="0" err="1">
                <a:ln>
                  <a:noFill/>
                </a:ln>
                <a:solidFill>
                  <a:prstClr val="black"/>
                </a:solidFill>
                <a:effectLst/>
                <a:uLnTx/>
                <a:uFill>
                  <a:solidFill>
                    <a:srgbClr val="FF0000"/>
                  </a:solidFill>
                </a:uFill>
                <a:latin typeface="メイリオ" panose="020B0604030504040204" pitchFamily="50" charset="-128"/>
                <a:ea typeface="メイリオ" panose="020B0604030504040204" pitchFamily="50" charset="-128"/>
                <a:cs typeface="+mn-cs"/>
              </a:rPr>
              <a:t>特定⾏政庁から案内通知書が届くと思われます。その際には、お気軽に弊社にご相談</a:t>
            </a:r>
            <a:r>
              <a:rPr kumimoji="1" lang="ja-JP" altLang="en-US" sz="1200" b="0" i="0" u="sng" strike="noStrike" kern="1200" cap="none" spc="0" normalizeH="0" baseline="0" noProof="0" dirty="0">
                <a:ln>
                  <a:noFill/>
                </a:ln>
                <a:solidFill>
                  <a:prstClr val="black"/>
                </a:solidFill>
                <a:effectLst/>
                <a:uLnTx/>
                <a:uFill>
                  <a:solidFill>
                    <a:srgbClr val="FF0000"/>
                  </a:solidFill>
                </a:uFill>
                <a:latin typeface="メイリオ" panose="020B0604030504040204" pitchFamily="50" charset="-128"/>
                <a:ea typeface="メイリオ" panose="020B0604030504040204" pitchFamily="50" charset="-128"/>
                <a:cs typeface="+mn-cs"/>
              </a:rPr>
              <a:t>ください</a:t>
            </a:r>
            <a:r>
              <a:rPr kumimoji="1" lang="en-US" altLang="ja-JP" sz="1200" b="0" i="0" u="sng" strike="noStrike" kern="1200" cap="none" spc="0" normalizeH="0" baseline="0" noProof="0" dirty="0">
                <a:ln>
                  <a:noFill/>
                </a:ln>
                <a:solidFill>
                  <a:prstClr val="black"/>
                </a:solidFill>
                <a:effectLst/>
                <a:uLnTx/>
                <a:uFill>
                  <a:solidFill>
                    <a:srgbClr val="FF0000"/>
                  </a:solidFill>
                </a:uFill>
                <a:latin typeface="メイリオ" panose="020B0604030504040204" pitchFamily="50" charset="-128"/>
                <a:ea typeface="メイリオ" panose="020B060403050404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 sz="1200" dirty="0">
                <a:solidFill>
                  <a:prstClr val="black"/>
                </a:solidFill>
                <a:uFill>
                  <a:solidFill>
                    <a:srgbClr val="FF0000"/>
                  </a:solidFill>
                </a:uFill>
                <a:latin typeface="メイリオ" panose="020B0604030504040204" pitchFamily="50" charset="-128"/>
                <a:ea typeface="メイリオ" panose="020B0604030504040204" pitchFamily="50" charset="-128"/>
              </a:rPr>
              <a:t>  </a:t>
            </a:r>
            <a:r>
              <a:rPr kumimoji="1" lang="ja" altLang="en-US" sz="1200" b="0" i="0" u="sng" strike="noStrike" kern="1200" cap="none" spc="0" normalizeH="0" baseline="0" noProof="0" dirty="0">
                <a:ln>
                  <a:noFill/>
                </a:ln>
                <a:solidFill>
                  <a:prstClr val="black"/>
                </a:solidFill>
                <a:effectLst/>
                <a:uLnTx/>
                <a:uFill>
                  <a:solidFill>
                    <a:srgbClr val="FF0000"/>
                  </a:solidFill>
                </a:uFill>
                <a:latin typeface="メイリオ" panose="020B0604030504040204" pitchFamily="50" charset="-128"/>
                <a:ea typeface="メイリオ" panose="020B0604030504040204" pitchFamily="50" charset="-128"/>
                <a:cs typeface="+mn-cs"/>
              </a:rPr>
              <a:t>報告時期に合わせて弊社からもご連絡を差し上げます。</a:t>
            </a:r>
            <a:endParaRPr kumimoji="1" lang="en-US" altLang="ja" sz="1200" b="0" i="0" u="sng" strike="noStrike" kern="1200" cap="none" spc="0" normalizeH="0" baseline="0" noProof="0" dirty="0">
              <a:ln>
                <a:noFill/>
              </a:ln>
              <a:solidFill>
                <a:prstClr val="black"/>
              </a:solidFill>
              <a:effectLst/>
              <a:uLnTx/>
              <a:uFill>
                <a:solidFill>
                  <a:srgbClr val="FF0000"/>
                </a:solidFill>
              </a:uFill>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uFill>
                  <a:solidFill>
                    <a:srgbClr val="FF0000"/>
                  </a:solidFill>
                </a:uFill>
                <a:latin typeface="メイリオ" panose="020B0604030504040204" pitchFamily="50" charset="-128"/>
                <a:ea typeface="メイリオ" panose="020B0604030504040204" pitchFamily="50" charset="-128"/>
              </a:rPr>
              <a:t> </a:t>
            </a:r>
            <a:r>
              <a:rPr kumimoji="1" lang="ja-JP" altLang="en-US" sz="1200" b="0" i="0" u="sng" strike="noStrike" kern="1200" cap="none" spc="0" normalizeH="0" baseline="0" noProof="0" dirty="0">
                <a:ln>
                  <a:noFill/>
                </a:ln>
                <a:solidFill>
                  <a:prstClr val="black"/>
                </a:solidFill>
                <a:effectLst/>
                <a:uLnTx/>
                <a:uFill>
                  <a:solidFill>
                    <a:srgbClr val="FF0000"/>
                  </a:solidFill>
                </a:uFill>
                <a:latin typeface="メイリオ" panose="020B0604030504040204" pitchFamily="50" charset="-128"/>
                <a:ea typeface="メイリオ" panose="020B0604030504040204" pitchFamily="50" charset="-128"/>
                <a:cs typeface="+mn-cs"/>
              </a:rPr>
              <a:t>（お見積り致します等、記載内容は自由に変更してください。）</a:t>
            </a:r>
            <a:endParaRPr kumimoji="1" lang="ja" altLang="en-US" sz="1200" b="0" i="0" u="sng" strike="noStrike" kern="1200" cap="none" spc="0" normalizeH="0" baseline="0" noProof="0" dirty="0">
              <a:ln>
                <a:noFill/>
              </a:ln>
              <a:solidFill>
                <a:prstClr val="black"/>
              </a:solidFill>
              <a:effectLst/>
              <a:uLnTx/>
              <a:uFill>
                <a:solidFill>
                  <a:srgbClr val="FF0000"/>
                </a:solidFill>
              </a:uFill>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00" b="1" i="0" u="none" strike="noStrike" kern="1200" cap="none" spc="0" normalizeH="0" baseline="0" noProof="0" dirty="0">
              <a:ln>
                <a:noFill/>
              </a:ln>
              <a:solidFill>
                <a:prstClr val="black"/>
              </a:solidFill>
              <a:effectLst/>
              <a:uLnTx/>
              <a:uFillTx/>
              <a:latin typeface="Meiryo UI"/>
              <a:ea typeface="+mn-ea"/>
              <a:cs typeface="+mn-cs"/>
            </a:endParaRPr>
          </a:p>
        </p:txBody>
      </p:sp>
      <p:sp>
        <p:nvSpPr>
          <p:cNvPr id="24" name="テキスト ボックス 23">
            <a:extLst>
              <a:ext uri="{FF2B5EF4-FFF2-40B4-BE49-F238E27FC236}">
                <a16:creationId xmlns:a16="http://schemas.microsoft.com/office/drawing/2014/main" id="{04EA7A73-B4B6-2326-F693-EFD070F42301}"/>
              </a:ext>
            </a:extLst>
          </p:cNvPr>
          <p:cNvSpPr txBox="1"/>
          <p:nvPr/>
        </p:nvSpPr>
        <p:spPr>
          <a:xfrm>
            <a:off x="402505" y="6524859"/>
            <a:ext cx="688644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有資格者とは</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一級建築士、二級建築士、特定建築物調査員、建築設備検査員、防火設備検査員、昇降機等検査 </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prstClr val="black"/>
                </a:solidFill>
                <a:latin typeface="メイリオ" panose="020B0604030504040204" pitchFamily="50" charset="-128"/>
                <a:ea typeface="メイリオ"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員です。建築士は建築士事務所に登録のある者、調査員・検査員は国土交通大臣から資格者証の </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prstClr val="black"/>
                </a:solidFill>
                <a:latin typeface="メイリオ" panose="020B0604030504040204" pitchFamily="50" charset="-128"/>
                <a:ea typeface="メイリオ"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交付を受けた者になります。</a:t>
            </a:r>
            <a:r>
              <a:rPr kumimoji="1" lang="ja-JP" altLang="en-US" sz="1200" b="0" i="0" u="sng" strike="noStrike" kern="1200" cap="none" spc="0" normalizeH="0" noProof="0" dirty="0">
                <a:ln>
                  <a:noFill/>
                </a:ln>
                <a:solidFill>
                  <a:prstClr val="black"/>
                </a:solidFill>
                <a:effectLst/>
                <a:uLnTx/>
                <a:uFill>
                  <a:solidFill>
                    <a:srgbClr val="FF0000"/>
                  </a:solidFill>
                </a:uFill>
                <a:latin typeface="メイリオ" panose="020B0604030504040204" pitchFamily="50" charset="-128"/>
                <a:ea typeface="メイリオ" panose="020B0604030504040204" pitchFamily="50" charset="-128"/>
                <a:cs typeface="+mn-cs"/>
              </a:rPr>
              <a:t>弊社では、「日向　太郎」が○級建築士の有資格者となります。</a:t>
            </a:r>
            <a:endParaRPr kumimoji="1" lang="en-US" altLang="ja-JP" sz="1200" b="0" i="0" u="sng" strike="noStrike" kern="1200" cap="none" spc="0" normalizeH="0" noProof="0" dirty="0">
              <a:ln>
                <a:noFill/>
              </a:ln>
              <a:solidFill>
                <a:prstClr val="black"/>
              </a:solidFill>
              <a:effectLst/>
              <a:uLnTx/>
              <a:uFill>
                <a:solidFill>
                  <a:srgbClr val="FF0000"/>
                </a:solidFill>
              </a:uFill>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 name="フローチャート: 代替処理 2">
            <a:extLst>
              <a:ext uri="{FF2B5EF4-FFF2-40B4-BE49-F238E27FC236}">
                <a16:creationId xmlns:a16="http://schemas.microsoft.com/office/drawing/2014/main" id="{BDB9B32E-F3E6-EF1C-5753-9A8EA1599536}"/>
              </a:ext>
            </a:extLst>
          </p:cNvPr>
          <p:cNvSpPr/>
          <p:nvPr/>
        </p:nvSpPr>
        <p:spPr>
          <a:xfrm>
            <a:off x="1832503" y="1087393"/>
            <a:ext cx="3894666" cy="494561"/>
          </a:xfrm>
          <a:prstGeom prst="flowChartAlternateProcess">
            <a:avLst/>
          </a:prstGeom>
          <a:solidFill>
            <a:srgbClr val="CCEC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ＭＳ Ｐゴシック" panose="020B0600070205080204" pitchFamily="50" charset="-128"/>
                <a:cs typeface="+mn-cs"/>
              </a:rPr>
              <a:t>定期報告制度をご存じですか？</a:t>
            </a:r>
            <a:endParaRPr kumimoji="1" lang="en-US" altLang="ja-JP" sz="1600" b="1" i="0" u="none" strike="noStrike" kern="1200" cap="none" spc="0" normalizeH="0" baseline="0" noProof="0" dirty="0">
              <a:ln>
                <a:noFill/>
              </a:ln>
              <a:solidFill>
                <a:prstClr val="black"/>
              </a:solidFill>
              <a:effectLst/>
              <a:uLnTx/>
              <a:uFillTx/>
              <a:latin typeface="Meiryo U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a:ea typeface="ＭＳ Ｐゴシック" panose="020B0600070205080204" pitchFamily="50" charset="-128"/>
                <a:cs typeface="+mn-cs"/>
              </a:rPr>
              <a:t>～建築物の安全管理は所有者・管理者の義務です～</a:t>
            </a:r>
          </a:p>
        </p:txBody>
      </p:sp>
      <p:sp>
        <p:nvSpPr>
          <p:cNvPr id="2" name="吹き出し: 円形 1">
            <a:extLst>
              <a:ext uri="{FF2B5EF4-FFF2-40B4-BE49-F238E27FC236}">
                <a16:creationId xmlns:a16="http://schemas.microsoft.com/office/drawing/2014/main" id="{76C29143-E85C-E04C-C0DC-049B5A55F432}"/>
              </a:ext>
            </a:extLst>
          </p:cNvPr>
          <p:cNvSpPr/>
          <p:nvPr/>
        </p:nvSpPr>
        <p:spPr>
          <a:xfrm>
            <a:off x="2421602" y="134815"/>
            <a:ext cx="1667444" cy="671167"/>
          </a:xfrm>
          <a:prstGeom prst="wedgeEllipseCallout">
            <a:avLst>
              <a:gd name="adj1" fmla="val -51339"/>
              <a:gd name="adj2" fmla="val 45243"/>
            </a:avLst>
          </a:prstGeom>
          <a:noFill/>
          <a:ln w="635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A8CF7C0B-BD95-9DEF-86C9-7F2729726C66}"/>
              </a:ext>
            </a:extLst>
          </p:cNvPr>
          <p:cNvSpPr txBox="1"/>
          <p:nvPr/>
        </p:nvSpPr>
        <p:spPr>
          <a:xfrm>
            <a:off x="2442445" y="307853"/>
            <a:ext cx="1667444" cy="430887"/>
          </a:xfrm>
          <a:prstGeom prst="rect">
            <a:avLst/>
          </a:prstGeom>
          <a:noFill/>
        </p:spPr>
        <p:txBody>
          <a:bodyPr wrap="none" rtlCol="0">
            <a:spAutoFit/>
          </a:bodyPr>
          <a:lstStyle/>
          <a:p>
            <a:r>
              <a:rPr kumimoji="1" lang="en-US" altLang="ja-JP" sz="1100" dirty="0"/>
              <a:t>※</a:t>
            </a:r>
            <a:r>
              <a:rPr kumimoji="1" lang="ja-JP" altLang="en-US" sz="1100" dirty="0"/>
              <a:t>下線部を適宜修正して</a:t>
            </a:r>
            <a:endParaRPr kumimoji="1" lang="en-US" altLang="ja-JP" sz="1100" dirty="0"/>
          </a:p>
          <a:p>
            <a:r>
              <a:rPr kumimoji="1" lang="ja-JP" altLang="en-US" sz="1100" dirty="0"/>
              <a:t>　  御活用ください。</a:t>
            </a:r>
          </a:p>
        </p:txBody>
      </p:sp>
      <p:sp>
        <p:nvSpPr>
          <p:cNvPr id="8" name="テキスト ボックス 7">
            <a:extLst>
              <a:ext uri="{FF2B5EF4-FFF2-40B4-BE49-F238E27FC236}">
                <a16:creationId xmlns:a16="http://schemas.microsoft.com/office/drawing/2014/main" id="{AA965CCE-4233-68B6-EF70-6AD7DF084727}"/>
              </a:ext>
            </a:extLst>
          </p:cNvPr>
          <p:cNvSpPr txBox="1"/>
          <p:nvPr/>
        </p:nvSpPr>
        <p:spPr>
          <a:xfrm>
            <a:off x="402504" y="4307353"/>
            <a:ext cx="615069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報告時期について</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1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完了検査済証の交付を受けた場合、「その直後の時期」は報告が免除されます。</a:t>
            </a:r>
            <a:endParaRPr lang="en-US" altLang="ja-JP" sz="12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rPr>
              <a:t>  </a:t>
            </a:r>
            <a:r>
              <a:rPr kumimoji="1" lang="ja-JP" altLang="en-US" sz="1200" b="0" i="0" u="sng" strike="noStrike" kern="1200" cap="none" spc="0" normalizeH="0" noProof="0" dirty="0">
                <a:ln>
                  <a:noFill/>
                </a:ln>
                <a:solidFill>
                  <a:prstClr val="black"/>
                </a:solidFill>
                <a:effectLst/>
                <a:uLnTx/>
                <a:uFill>
                  <a:solidFill>
                    <a:srgbClr val="FF0000"/>
                  </a:solidFill>
                </a:uFill>
                <a:latin typeface="メイリオ" panose="020B0604030504040204" pitchFamily="50" charset="-128"/>
                <a:ea typeface="メイリオ" panose="020B0604030504040204" pitchFamily="50" charset="-128"/>
                <a:cs typeface="+mn-cs"/>
              </a:rPr>
              <a:t>お客様</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a:t>
            </a:r>
            <a:r>
              <a:rPr kumimoji="1" lang="en-US" altLang="ja-JP" sz="12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建築物は</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2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下記</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a:t>
            </a:r>
            <a:r>
              <a:rPr kumimoji="1" lang="en-US" altLang="ja-JP" sz="12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項⽬が</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報告対象です</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p:txBody>
      </p:sp>
      <p:sp>
        <p:nvSpPr>
          <p:cNvPr id="11" name="テキスト ボックス 10">
            <a:extLst>
              <a:ext uri="{FF2B5EF4-FFF2-40B4-BE49-F238E27FC236}">
                <a16:creationId xmlns:a16="http://schemas.microsoft.com/office/drawing/2014/main" id="{0CA68245-8404-5DA5-5C34-C4B98766C4DD}"/>
              </a:ext>
            </a:extLst>
          </p:cNvPr>
          <p:cNvSpPr txBox="1"/>
          <p:nvPr/>
        </p:nvSpPr>
        <p:spPr>
          <a:xfrm>
            <a:off x="402504" y="3661022"/>
            <a:ext cx="694292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lang="ja-JP" altLang="en-US" sz="1200" b="1" dirty="0">
                <a:solidFill>
                  <a:prstClr val="black"/>
                </a:solidFill>
                <a:latin typeface="メイリオ" panose="020B0604030504040204" pitchFamily="50" charset="-128"/>
                <a:ea typeface="メイリオ" panose="020B0604030504040204" pitchFamily="50" charset="-128"/>
              </a:rPr>
              <a:t> </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建築物の所有者・管理者の責任について　</a:t>
            </a:r>
            <a:endParaRPr lang="en-US" altLang="ja-JP" sz="1200" b="1" dirty="0">
              <a:solidFill>
                <a:prstClr val="black"/>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建築物の所有者・管理者は、その建築物や建築設備などを常時安全で適法な状態に維持するよう</a:t>
            </a:r>
            <a:endParaRPr lang="en-US" altLang="ja-JP" sz="1200" noProof="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に努めることが義務づけられています。（建築基準法第</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8</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条：維持保全）</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D7DB6F8D-17E1-F498-61CB-AE54A796F261}"/>
              </a:ext>
            </a:extLst>
          </p:cNvPr>
          <p:cNvSpPr txBox="1"/>
          <p:nvPr/>
        </p:nvSpPr>
        <p:spPr>
          <a:xfrm>
            <a:off x="402504" y="8371047"/>
            <a:ext cx="7082679"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200" b="1" i="0" u="none" strike="noStrike" kern="1200" cap="none" spc="0" normalizeH="0" baseline="0" noProof="0" dirty="0">
                <a:ln>
                  <a:noFill/>
                </a:ln>
                <a:solidFill>
                  <a:prstClr val="black"/>
                </a:solidFill>
                <a:effectLst/>
                <a:uLnTx/>
                <a:uFillTx/>
                <a:latin typeface="Meiryo UI"/>
                <a:ea typeface="ＭＳ Ｐゴシック" panose="020B0600070205080204" pitchFamily="50" charset="-128"/>
                <a:cs typeface="+mn-cs"/>
              </a:rPr>
              <a:t> </a:t>
            </a:r>
            <a:r>
              <a:rPr kumimoji="1" lang="ja-JP" altLang="en-US" sz="1200" b="1" i="0" u="none" strike="noStrike" kern="1200" cap="none" spc="0" normalizeH="0" baseline="0" noProof="0" dirty="0">
                <a:ln>
                  <a:noFill/>
                </a:ln>
                <a:solidFill>
                  <a:prstClr val="black"/>
                </a:solidFill>
                <a:effectLst/>
                <a:uLnTx/>
                <a:uFillTx/>
                <a:latin typeface="Meiryo UI"/>
                <a:ea typeface="ＭＳ Ｐゴシック" panose="020B0600070205080204" pitchFamily="50" charset="-128"/>
                <a:cs typeface="+mn-cs"/>
              </a:rPr>
              <a:t>定期報告を怠った場合の</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罰則等について　</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定期報告を行わない・虚偽の報告をする等の行為をした場合、建築基準法第</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101</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条第</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項第</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号の</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prstClr val="black"/>
                </a:solidFill>
                <a:latin typeface="メイリオ" panose="020B0604030504040204" pitchFamily="50" charset="-128"/>
                <a:ea typeface="メイリオ"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規定により、</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100</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万円以下の罰金を科されることがあります。</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また、建築基準法に違反した状態で事故が発生した場合、建築基準法上の罰金だけでなく、建築</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prstClr val="black"/>
                </a:solidFill>
                <a:latin typeface="メイリオ" panose="020B0604030504040204" pitchFamily="50" charset="-128"/>
                <a:ea typeface="メイリオ"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物の所有者・管理者として損害賠償等の請求をされるおそれもあります。</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4613910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7E039E01-DBAE-C435-5106-A44ACC6DF362}"/>
              </a:ext>
            </a:extLst>
          </p:cNvPr>
          <p:cNvPicPr>
            <a:picLocks noChangeAspect="1"/>
          </p:cNvPicPr>
          <p:nvPr/>
        </p:nvPicPr>
        <p:blipFill>
          <a:blip r:embed="rId3"/>
          <a:stretch>
            <a:fillRect/>
          </a:stretch>
        </p:blipFill>
        <p:spPr>
          <a:xfrm>
            <a:off x="832437" y="9025205"/>
            <a:ext cx="2947400" cy="579275"/>
          </a:xfrm>
          <a:prstGeom prst="rect">
            <a:avLst/>
          </a:prstGeom>
        </p:spPr>
      </p:pic>
      <p:pic>
        <p:nvPicPr>
          <p:cNvPr id="3" name="図 2">
            <a:extLst>
              <a:ext uri="{FF2B5EF4-FFF2-40B4-BE49-F238E27FC236}">
                <a16:creationId xmlns:a16="http://schemas.microsoft.com/office/drawing/2014/main" id="{7D50DF05-CACE-57B8-0C1F-21F7FC76D587}"/>
              </a:ext>
            </a:extLst>
          </p:cNvPr>
          <p:cNvPicPr>
            <a:picLocks noGrp="1" noRot="1" noChangeAspect="1" noMove="1" noResize="1" noEditPoints="1" noAdjustHandles="1" noChangeArrowheads="1" noChangeShapeType="1" noCrop="1"/>
          </p:cNvPicPr>
          <p:nvPr/>
        </p:nvPicPr>
        <p:blipFill>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t="295" b="295"/>
          <a:stretch/>
        </p:blipFill>
        <p:spPr>
          <a:xfrm>
            <a:off x="308961" y="442630"/>
            <a:ext cx="3392726" cy="4138152"/>
          </a:xfrm>
          <a:prstGeom prst="rect">
            <a:avLst/>
          </a:prstGeom>
        </p:spPr>
      </p:pic>
      <p:pic>
        <p:nvPicPr>
          <p:cNvPr id="5" name="図 4">
            <a:extLst>
              <a:ext uri="{FF2B5EF4-FFF2-40B4-BE49-F238E27FC236}">
                <a16:creationId xmlns:a16="http://schemas.microsoft.com/office/drawing/2014/main" id="{E8BF2040-0B8B-B916-0749-09D8A930E854}"/>
              </a:ext>
            </a:extLst>
          </p:cNvPr>
          <p:cNvPicPr>
            <a:picLocks noGrp="1" noRot="1" noChangeAspect="1" noMove="1" noResize="1" noEditPoints="1" noAdjustHandles="1" noChangeArrowheads="1" noChangeShapeType="1" noCrop="1"/>
          </p:cNvPicPr>
          <p:nvPr/>
        </p:nvPicPr>
        <p:blipFill>
          <a:blip r:embed="rId6" cstate="print">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t="535" b="535"/>
          <a:stretch/>
        </p:blipFill>
        <p:spPr>
          <a:xfrm>
            <a:off x="3907751" y="444734"/>
            <a:ext cx="3351211" cy="4131689"/>
          </a:xfrm>
          <a:prstGeom prst="rect">
            <a:avLst/>
          </a:prstGeom>
        </p:spPr>
      </p:pic>
      <p:sp>
        <p:nvSpPr>
          <p:cNvPr id="11" name="フローチャート: 代替処理 10">
            <a:extLst>
              <a:ext uri="{FF2B5EF4-FFF2-40B4-BE49-F238E27FC236}">
                <a16:creationId xmlns:a16="http://schemas.microsoft.com/office/drawing/2014/main" id="{3FB5578C-A713-9546-3C7D-13F5B68C0FAE}"/>
              </a:ext>
            </a:extLst>
          </p:cNvPr>
          <p:cNvSpPr/>
          <p:nvPr/>
        </p:nvSpPr>
        <p:spPr>
          <a:xfrm>
            <a:off x="1770577" y="9661271"/>
            <a:ext cx="3903452" cy="534554"/>
          </a:xfrm>
          <a:prstGeom prst="flowChartAlternateProcess">
            <a:avLst/>
          </a:prstGeom>
          <a:solidFill>
            <a:srgbClr val="CCEC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～定期的に建築物の点検を実施して、</a:t>
            </a:r>
            <a:endParaRPr kumimoji="0" lang="en-US" altLang="ja-JP" sz="16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皆さんの安全・安心を守りましょう～</a:t>
            </a:r>
            <a:endPar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5" name="四角形: 角を丸くする 14">
            <a:extLst>
              <a:ext uri="{FF2B5EF4-FFF2-40B4-BE49-F238E27FC236}">
                <a16:creationId xmlns:a16="http://schemas.microsoft.com/office/drawing/2014/main" id="{49D4A050-1339-6B48-BFEF-E2990DF48AAD}"/>
              </a:ext>
            </a:extLst>
          </p:cNvPr>
          <p:cNvSpPr/>
          <p:nvPr/>
        </p:nvSpPr>
        <p:spPr>
          <a:xfrm>
            <a:off x="332063" y="3154919"/>
            <a:ext cx="3347732" cy="377495"/>
          </a:xfrm>
          <a:prstGeom prst="roundRect">
            <a:avLst>
              <a:gd name="adj" fmla="val 99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38F3535F-2075-5E66-51AA-99793A3E0510}"/>
              </a:ext>
            </a:extLst>
          </p:cNvPr>
          <p:cNvSpPr/>
          <p:nvPr/>
        </p:nvSpPr>
        <p:spPr>
          <a:xfrm>
            <a:off x="332063" y="4007305"/>
            <a:ext cx="3347732" cy="569118"/>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5D511D4C-F3E5-222E-3C58-9C505E9E3A2C}"/>
              </a:ext>
            </a:extLst>
          </p:cNvPr>
          <p:cNvSpPr/>
          <p:nvPr/>
        </p:nvSpPr>
        <p:spPr>
          <a:xfrm>
            <a:off x="3924300" y="2930407"/>
            <a:ext cx="2039786" cy="264550"/>
          </a:xfrm>
          <a:prstGeom prst="roundRect">
            <a:avLst>
              <a:gd name="adj" fmla="val 99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990DD01C-68D8-AD7C-885E-0F8E33150B96}"/>
              </a:ext>
            </a:extLst>
          </p:cNvPr>
          <p:cNvSpPr/>
          <p:nvPr/>
        </p:nvSpPr>
        <p:spPr>
          <a:xfrm>
            <a:off x="3924302" y="3551543"/>
            <a:ext cx="3331028" cy="1024880"/>
          </a:xfrm>
          <a:prstGeom prst="roundRect">
            <a:avLst>
              <a:gd name="adj" fmla="val 99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C82203DD-2670-8376-155B-17838875D952}"/>
              </a:ext>
            </a:extLst>
          </p:cNvPr>
          <p:cNvSpPr txBox="1"/>
          <p:nvPr/>
        </p:nvSpPr>
        <p:spPr>
          <a:xfrm>
            <a:off x="4366481" y="4567579"/>
            <a:ext cx="3028834" cy="230832"/>
          </a:xfrm>
          <a:prstGeom prst="rect">
            <a:avLst/>
          </a:prstGeom>
          <a:noFill/>
        </p:spPr>
        <p:txBody>
          <a:bodyPr wrap="square">
            <a:spAutoFit/>
          </a:bodyPr>
          <a:lstStyle/>
          <a:p>
            <a:r>
              <a:rPr lang="ja-JP" altLang="en-US" sz="900" dirty="0"/>
              <a:t>国土交通省「法適合遵守の啓発用のリーフレット」より引用</a:t>
            </a:r>
            <a:endParaRPr lang="en-US" altLang="ja-JP" sz="900" dirty="0"/>
          </a:p>
        </p:txBody>
      </p:sp>
      <p:pic>
        <p:nvPicPr>
          <p:cNvPr id="27" name="図 26">
            <a:extLst>
              <a:ext uri="{FF2B5EF4-FFF2-40B4-BE49-F238E27FC236}">
                <a16:creationId xmlns:a16="http://schemas.microsoft.com/office/drawing/2014/main" id="{33EE2FAE-D3B8-F1A5-95C8-7805DD4AE86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74079" y="4756758"/>
            <a:ext cx="6611510" cy="2886330"/>
          </a:xfrm>
          <a:prstGeom prst="rect">
            <a:avLst/>
          </a:prstGeom>
        </p:spPr>
      </p:pic>
      <p:sp>
        <p:nvSpPr>
          <p:cNvPr id="28" name="矢印: 右 27">
            <a:extLst>
              <a:ext uri="{FF2B5EF4-FFF2-40B4-BE49-F238E27FC236}">
                <a16:creationId xmlns:a16="http://schemas.microsoft.com/office/drawing/2014/main" id="{FC8CF26E-294A-994E-FBB6-670D6003487E}"/>
              </a:ext>
            </a:extLst>
          </p:cNvPr>
          <p:cNvSpPr/>
          <p:nvPr/>
        </p:nvSpPr>
        <p:spPr>
          <a:xfrm>
            <a:off x="3801489" y="7255438"/>
            <a:ext cx="256712" cy="9807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28F33D10-7573-D54E-8516-1D550DA96569}"/>
              </a:ext>
            </a:extLst>
          </p:cNvPr>
          <p:cNvSpPr txBox="1"/>
          <p:nvPr/>
        </p:nvSpPr>
        <p:spPr>
          <a:xfrm>
            <a:off x="4058201" y="7076515"/>
            <a:ext cx="2895600" cy="553998"/>
          </a:xfrm>
          <a:prstGeom prst="rect">
            <a:avLst/>
          </a:prstGeom>
          <a:noFill/>
        </p:spPr>
        <p:txBody>
          <a:bodyPr wrap="square" rtlCol="0">
            <a:spAutoFit/>
          </a:bodyPr>
          <a:lstStyle/>
          <a:p>
            <a:r>
              <a:rPr kumimoji="1" lang="ja-JP" altLang="en-US" sz="700" b="1" dirty="0">
                <a:solidFill>
                  <a:srgbClr val="FF0000"/>
                </a:solidFill>
                <a:latin typeface="+mn-ea"/>
              </a:rPr>
              <a:t>●</a:t>
            </a:r>
            <a:r>
              <a:rPr kumimoji="1" lang="ja-JP" altLang="en-US" sz="750" b="1" dirty="0">
                <a:solidFill>
                  <a:srgbClr val="FF0000"/>
                </a:solidFill>
                <a:latin typeface="+mn-ea"/>
              </a:rPr>
              <a:t>刑事責任</a:t>
            </a:r>
            <a:endParaRPr kumimoji="1" lang="en-US" altLang="ja-JP" sz="750" b="1" dirty="0">
              <a:solidFill>
                <a:srgbClr val="FF0000"/>
              </a:solidFill>
              <a:latin typeface="+mn-ea"/>
            </a:endParaRPr>
          </a:p>
          <a:p>
            <a:r>
              <a:rPr kumimoji="1" lang="ja-JP" altLang="en-US" sz="750" b="1" dirty="0">
                <a:solidFill>
                  <a:srgbClr val="FF0000"/>
                </a:solidFill>
                <a:latin typeface="+mn-ea"/>
              </a:rPr>
              <a:t>　 運営会社社長　業務上過失致死傷罪　禁固</a:t>
            </a:r>
            <a:r>
              <a:rPr kumimoji="1" lang="en-US" altLang="ja-JP" sz="750" b="1" dirty="0">
                <a:solidFill>
                  <a:srgbClr val="FF0000"/>
                </a:solidFill>
                <a:latin typeface="+mn-ea"/>
              </a:rPr>
              <a:t>3</a:t>
            </a:r>
            <a:r>
              <a:rPr kumimoji="1" lang="ja-JP" altLang="en-US" sz="750" b="1" dirty="0">
                <a:solidFill>
                  <a:srgbClr val="FF0000"/>
                </a:solidFill>
                <a:latin typeface="+mn-ea"/>
              </a:rPr>
              <a:t>年（執行猶予</a:t>
            </a:r>
            <a:r>
              <a:rPr kumimoji="1" lang="en-US" altLang="ja-JP" sz="750" b="1" dirty="0">
                <a:solidFill>
                  <a:srgbClr val="FF0000"/>
                </a:solidFill>
                <a:latin typeface="+mn-ea"/>
              </a:rPr>
              <a:t>5</a:t>
            </a:r>
            <a:r>
              <a:rPr kumimoji="1" lang="ja-JP" altLang="en-US" sz="750" b="1" dirty="0">
                <a:solidFill>
                  <a:srgbClr val="FF0000"/>
                </a:solidFill>
                <a:latin typeface="+mn-ea"/>
              </a:rPr>
              <a:t>年）</a:t>
            </a:r>
            <a:endParaRPr kumimoji="1" lang="en-US" altLang="ja-JP" sz="750" b="1" dirty="0">
              <a:solidFill>
                <a:srgbClr val="FF0000"/>
              </a:solidFill>
              <a:latin typeface="+mn-ea"/>
            </a:endParaRPr>
          </a:p>
          <a:p>
            <a:r>
              <a:rPr kumimoji="1" lang="ja-JP" altLang="en-US" sz="700" b="1" dirty="0">
                <a:solidFill>
                  <a:srgbClr val="FF0000"/>
                </a:solidFill>
                <a:latin typeface="+mn-ea"/>
              </a:rPr>
              <a:t>●</a:t>
            </a:r>
            <a:r>
              <a:rPr kumimoji="1" lang="ja-JP" altLang="en-US" sz="750" b="1" dirty="0">
                <a:solidFill>
                  <a:srgbClr val="FF0000"/>
                </a:solidFill>
                <a:latin typeface="+mn-ea"/>
              </a:rPr>
              <a:t>民事責任</a:t>
            </a:r>
            <a:endParaRPr kumimoji="1" lang="en-US" altLang="ja-JP" sz="750" b="1" dirty="0">
              <a:solidFill>
                <a:srgbClr val="FF0000"/>
              </a:solidFill>
              <a:latin typeface="+mn-ea"/>
            </a:endParaRPr>
          </a:p>
          <a:p>
            <a:r>
              <a:rPr kumimoji="1" lang="ja-JP" altLang="en-US" sz="750" b="1" dirty="0">
                <a:solidFill>
                  <a:srgbClr val="FF0000"/>
                </a:solidFill>
                <a:latin typeface="+mn-ea"/>
              </a:rPr>
              <a:t>　 被害者遺族との示談が成立。</a:t>
            </a:r>
          </a:p>
        </p:txBody>
      </p:sp>
      <p:sp>
        <p:nvSpPr>
          <p:cNvPr id="30" name="フローチャート: 代替処理 29">
            <a:extLst>
              <a:ext uri="{FF2B5EF4-FFF2-40B4-BE49-F238E27FC236}">
                <a16:creationId xmlns:a16="http://schemas.microsoft.com/office/drawing/2014/main" id="{6361623B-2C8B-6695-DE11-64906497EF5B}"/>
              </a:ext>
            </a:extLst>
          </p:cNvPr>
          <p:cNvSpPr/>
          <p:nvPr/>
        </p:nvSpPr>
        <p:spPr>
          <a:xfrm>
            <a:off x="1810535" y="83193"/>
            <a:ext cx="3938597" cy="269270"/>
          </a:xfrm>
          <a:prstGeom prst="flowChartAlternateProcess">
            <a:avLst/>
          </a:prstGeom>
          <a:solidFill>
            <a:srgbClr val="CCECFF">
              <a:alpha val="60000"/>
            </a:srgbClr>
          </a:solidFill>
          <a:ln>
            <a:solidFill>
              <a:srgbClr val="00B0F0">
                <a:alpha val="6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安全管理が適切ではなかった建築物の代表的な事故事例</a:t>
            </a:r>
          </a:p>
        </p:txBody>
      </p:sp>
      <p:sp>
        <p:nvSpPr>
          <p:cNvPr id="2" name="テキスト ボックス 1">
            <a:extLst>
              <a:ext uri="{FF2B5EF4-FFF2-40B4-BE49-F238E27FC236}">
                <a16:creationId xmlns:a16="http://schemas.microsoft.com/office/drawing/2014/main" id="{469C8C17-2093-E44B-E7B0-DB14C96535E3}"/>
              </a:ext>
            </a:extLst>
          </p:cNvPr>
          <p:cNvSpPr txBox="1"/>
          <p:nvPr/>
        </p:nvSpPr>
        <p:spPr>
          <a:xfrm>
            <a:off x="2519723" y="10214215"/>
            <a:ext cx="2520222" cy="369332"/>
          </a:xfrm>
          <a:prstGeom prst="rect">
            <a:avLst/>
          </a:prstGeom>
          <a:noFill/>
        </p:spPr>
        <p:txBody>
          <a:bodyPr wrap="square" rtlCol="0">
            <a:spAutoFit/>
          </a:bodyPr>
          <a:lstStyle/>
          <a:p>
            <a:r>
              <a:rPr kumimoji="1" lang="ja-JP" altLang="en-US" dirty="0"/>
              <a:t>宮崎県建築連絡協議会</a:t>
            </a:r>
          </a:p>
        </p:txBody>
      </p:sp>
      <p:pic>
        <p:nvPicPr>
          <p:cNvPr id="14" name="Picture 2">
            <a:extLst>
              <a:ext uri="{FF2B5EF4-FFF2-40B4-BE49-F238E27FC236}">
                <a16:creationId xmlns:a16="http://schemas.microsoft.com/office/drawing/2014/main" id="{619EB5D6-0FC0-AE24-4F04-811E2639DD8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64086" y="9377057"/>
            <a:ext cx="1175150" cy="1206490"/>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a:extLst>
              <a:ext uri="{FF2B5EF4-FFF2-40B4-BE49-F238E27FC236}">
                <a16:creationId xmlns:a16="http://schemas.microsoft.com/office/drawing/2014/main" id="{8D1A60AB-9556-059D-5ACC-E1BC914EC115}"/>
              </a:ext>
            </a:extLst>
          </p:cNvPr>
          <p:cNvSpPr txBox="1"/>
          <p:nvPr/>
        </p:nvSpPr>
        <p:spPr>
          <a:xfrm>
            <a:off x="938042" y="9031970"/>
            <a:ext cx="2427625" cy="338554"/>
          </a:xfrm>
          <a:prstGeom prst="rect">
            <a:avLst/>
          </a:prstGeom>
          <a:noFill/>
        </p:spPr>
        <p:txBody>
          <a:bodyPr wrap="square" rtlCol="0">
            <a:spAutoFit/>
          </a:bodyPr>
          <a:lstStyle/>
          <a:p>
            <a:r>
              <a:rPr kumimoji="1" lang="ja-JP" altLang="en-US" sz="1600" dirty="0">
                <a:latin typeface="ＭＳ ゴシック" panose="020B0609070205080204" pitchFamily="49" charset="-128"/>
                <a:ea typeface="ＭＳ ゴシック" panose="020B0609070205080204" pitchFamily="49" charset="-128"/>
              </a:rPr>
              <a:t>宮崎県　定期報告制度</a:t>
            </a:r>
          </a:p>
        </p:txBody>
      </p:sp>
      <p:sp>
        <p:nvSpPr>
          <p:cNvPr id="24" name="テキスト ボックス 23">
            <a:extLst>
              <a:ext uri="{FF2B5EF4-FFF2-40B4-BE49-F238E27FC236}">
                <a16:creationId xmlns:a16="http://schemas.microsoft.com/office/drawing/2014/main" id="{6D671134-7C29-874B-93BB-7DE350228641}"/>
              </a:ext>
            </a:extLst>
          </p:cNvPr>
          <p:cNvSpPr txBox="1"/>
          <p:nvPr/>
        </p:nvSpPr>
        <p:spPr>
          <a:xfrm>
            <a:off x="3722303" y="8993087"/>
            <a:ext cx="3261724" cy="430887"/>
          </a:xfrm>
          <a:prstGeom prst="rect">
            <a:avLst/>
          </a:prstGeom>
          <a:noFill/>
        </p:spPr>
        <p:txBody>
          <a:bodyPr wrap="square" rtlCol="0">
            <a:spAutoFit/>
          </a:bodyPr>
          <a:lstStyle/>
          <a:p>
            <a:r>
              <a:rPr kumimoji="1" lang="ja-JP" altLang="en-US" sz="1100" dirty="0"/>
              <a:t>定期報告制度については、国のほか、県や市の</a:t>
            </a:r>
            <a:endParaRPr kumimoji="1" lang="en-US" altLang="ja-JP" sz="1100" dirty="0"/>
          </a:p>
          <a:p>
            <a:r>
              <a:rPr kumimoji="1" lang="ja-JP" altLang="en-US" sz="1100" dirty="0"/>
              <a:t>ホームページで詳細を御確認いただけます。</a:t>
            </a:r>
          </a:p>
        </p:txBody>
      </p:sp>
      <p:sp>
        <p:nvSpPr>
          <p:cNvPr id="4" name="テキスト ボックス 3">
            <a:extLst>
              <a:ext uri="{FF2B5EF4-FFF2-40B4-BE49-F238E27FC236}">
                <a16:creationId xmlns:a16="http://schemas.microsoft.com/office/drawing/2014/main" id="{5A4046CE-246C-78EF-872C-8490F9112AFC}"/>
              </a:ext>
            </a:extLst>
          </p:cNvPr>
          <p:cNvSpPr txBox="1"/>
          <p:nvPr/>
        </p:nvSpPr>
        <p:spPr>
          <a:xfrm>
            <a:off x="428688" y="7643861"/>
            <a:ext cx="683027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報告対象建築物・報告時期・行政の相談窓口等について</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各特定行政庁のホームページから御確認いただけます。</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宮崎県・宮崎市・都城市・延岡市・日向市</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7" name="図 6">
            <a:extLst>
              <a:ext uri="{FF2B5EF4-FFF2-40B4-BE49-F238E27FC236}">
                <a16:creationId xmlns:a16="http://schemas.microsoft.com/office/drawing/2014/main" id="{7C07A98B-D1D4-57AA-E277-043A9ED3402E}"/>
              </a:ext>
            </a:extLst>
          </p:cNvPr>
          <p:cNvPicPr>
            <a:picLocks noChangeAspect="1"/>
          </p:cNvPicPr>
          <p:nvPr/>
        </p:nvPicPr>
        <p:blipFill>
          <a:blip r:embed="rId10"/>
          <a:stretch>
            <a:fillRect/>
          </a:stretch>
        </p:blipFill>
        <p:spPr>
          <a:xfrm>
            <a:off x="1763089" y="8106300"/>
            <a:ext cx="4033490" cy="858391"/>
          </a:xfrm>
          <a:prstGeom prst="rect">
            <a:avLst/>
          </a:prstGeom>
        </p:spPr>
      </p:pic>
    </p:spTree>
    <p:extLst>
      <p:ext uri="{BB962C8B-B14F-4D97-AF65-F5344CB8AC3E}">
        <p14:creationId xmlns:p14="http://schemas.microsoft.com/office/powerpoint/2010/main" val="25848375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727</Words>
  <Application>Microsoft Office PowerPoint</Application>
  <PresentationFormat>ユーザー設定</PresentationFormat>
  <Paragraphs>72</Paragraphs>
  <Slides>2</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Meiryo UI</vt:lpstr>
      <vt:lpstr>ＭＳ Ｐゴシック</vt:lpstr>
      <vt:lpstr>ＭＳ ゴシック</vt:lpstr>
      <vt:lpstr>メイリオ</vt:lpstr>
      <vt:lpstr>游ゴシック</vt:lpstr>
      <vt:lpstr>Calibri</vt:lpstr>
      <vt:lpstr>Office Theme</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cp:lastModifiedBy/>
  <cp:revision>1</cp:revision>
  <dcterms:modified xsi:type="dcterms:W3CDTF">2023-02-28T02:39:41Z</dcterms:modified>
</cp:coreProperties>
</file>