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64" r:id="rId2"/>
    <p:sldId id="266" r:id="rId3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5214" autoAdjust="0"/>
  </p:normalViewPr>
  <p:slideViewPr>
    <p:cSldViewPr snapToGrid="0">
      <p:cViewPr>
        <p:scale>
          <a:sx n="200" d="100"/>
          <a:sy n="200" d="100"/>
        </p:scale>
        <p:origin x="115" y="-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93B7-1B36-46EE-B07A-AC7F9CA38E52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48878-0C37-4926-B6A3-0F4CCEBA9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2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8878-0C37-4926-B6A3-0F4CCEBA9F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83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007804" y="234430"/>
            <a:ext cx="1117432" cy="220831"/>
          </a:xfrm>
          <a:prstGeom prst="rect">
            <a:avLst/>
          </a:prstGeom>
          <a:noFill/>
        </p:spPr>
        <p:txBody>
          <a:bodyPr lIns="0" tIns="0" rIns="0" bIns="0">
            <a:normAutofit fontScale="97500"/>
          </a:bodyPr>
          <a:lstStyle/>
          <a:p>
            <a:pPr indent="0" algn="dist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検査者等用</a:t>
            </a:r>
            <a:endParaRPr 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2505" y="430302"/>
            <a:ext cx="2319529" cy="3764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ja-JP" altLang="en-US" sz="1300" u="sng" dirty="0">
                <a:uFill>
                  <a:solidFill>
                    <a:srgbClr val="FF0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○○○株式会社</a:t>
            </a:r>
            <a:endParaRPr lang="en-US" sz="1300" u="sng" dirty="0">
              <a:uFill>
                <a:solidFill>
                  <a:srgbClr val="FF00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indent="0"/>
            <a:r>
              <a:rPr lang="ja-JP" altLang="en-US" sz="1300" u="sng" dirty="0">
                <a:uFill>
                  <a:solidFill>
                    <a:srgbClr val="FF0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代表取締役　○○　○○様　</a:t>
            </a:r>
            <a:endParaRPr lang="en-US" sz="1300" u="sng" dirty="0">
              <a:uFill>
                <a:solidFill>
                  <a:srgbClr val="FF00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2371" y="1741236"/>
            <a:ext cx="6886448" cy="99034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107000" indent="0">
              <a:lnSpc>
                <a:spcPct val="150000"/>
              </a:lnSpc>
              <a:spcAft>
                <a:spcPts val="350"/>
              </a:spcAft>
            </a:pPr>
            <a:r>
              <a:rPr lang="en-US" sz="1200" b="1" u="sng" dirty="0" err="1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お客様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の建築物</a:t>
            </a:r>
            <a:r>
              <a:rPr 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b="1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建物名称等</a:t>
            </a:r>
            <a:r>
              <a:rPr 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)は</a:t>
            </a:r>
          </a:p>
          <a:p>
            <a:pPr marL="1107000" indent="0">
              <a:spcAft>
                <a:spcPts val="350"/>
              </a:spcAft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&lt;⽤途&gt;が (</a:t>
            </a:r>
            <a:r>
              <a:rPr lang="en-US" sz="1200" u="sng" dirty="0" err="1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主要⽤途</a:t>
            </a:r>
            <a:r>
              <a:rPr lang="ja-JP" altLang="en-US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：主な用途を記載</a:t>
            </a:r>
            <a:r>
              <a:rPr 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であり</a:t>
            </a:r>
            <a:r>
              <a:rPr 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</a:p>
          <a:p>
            <a:pPr marL="1107000" indent="0">
              <a:spcAft>
                <a:spcPts val="350"/>
              </a:spcAft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en-US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規模</a:t>
            </a:r>
            <a:r>
              <a:rPr 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&gt;が (</a:t>
            </a:r>
            <a:r>
              <a:rPr lang="ja-JP" altLang="en-US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階数又は用途部分の面積</a:t>
            </a:r>
            <a:r>
              <a:rPr lang="ja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㎡ </a:t>
            </a:r>
            <a:r>
              <a:rPr lang="ja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であるため</a:t>
            </a:r>
          </a:p>
          <a:p>
            <a:pPr marL="3672400" indent="0">
              <a:spcAft>
                <a:spcPts val="1400"/>
              </a:spcAft>
            </a:pPr>
            <a:r>
              <a:rPr lang="en-US" sz="12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定期報告制度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の報告対象建築物</a:t>
            </a:r>
            <a:r>
              <a:rPr lang="ja-JP" altLang="en-US" sz="1200" b="1" dirty="0">
                <a:latin typeface="Meiryo UI"/>
              </a:rPr>
              <a:t>となります</a:t>
            </a:r>
            <a:r>
              <a:rPr lang="en-US" sz="1200" b="1" dirty="0">
                <a:latin typeface="Meiryo UI"/>
              </a:rPr>
              <a:t>。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74870"/>
              </p:ext>
            </p:extLst>
          </p:nvPr>
        </p:nvGraphicFramePr>
        <p:xfrm>
          <a:off x="836293" y="3419755"/>
          <a:ext cx="5852923" cy="1385685"/>
        </p:xfrm>
        <a:graphic>
          <a:graphicData uri="http://schemas.openxmlformats.org/drawingml/2006/table">
            <a:tbl>
              <a:tblPr/>
              <a:tblGrid>
                <a:gridCol w="112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642">
                <a:tc>
                  <a:txBody>
                    <a:bodyPr/>
                    <a:lstStyle/>
                    <a:p>
                      <a:pPr algn="ctr"/>
                      <a:endParaRPr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ja" sz="1100" dirty="0">
                          <a:latin typeface="Meiryo UI"/>
                          <a:ea typeface="Meiryo UI"/>
                        </a:rPr>
                        <a:t>報告時期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ja" sz="1000" dirty="0">
                          <a:latin typeface="Meiryo UI"/>
                          <a:ea typeface="Meiryo UI"/>
                        </a:rPr>
                        <a:t>以降の報告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7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□</a:t>
                      </a:r>
                      <a:r>
                        <a:rPr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特定建築物</a:t>
                      </a:r>
                      <a:endParaRPr lang="ja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200" indent="0" algn="ctr"/>
                      <a:r>
                        <a:rPr lang="en-US" altLang="ja-JP" sz="1100" u="sng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20〇〇年　</a:t>
                      </a:r>
                      <a:r>
                        <a:rPr lang="en-US" altLang="ja-JP" sz="1100" u="sng" baseline="0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〇⽉</a:t>
                      </a:r>
                      <a:r>
                        <a:rPr lang="en-US" altLang="ja-JP" sz="1100" u="sng" baseline="0" dirty="0" err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予定</a:t>
                      </a:r>
                      <a:endParaRPr lang="en-US" altLang="ja-JP" sz="1100" u="sng" baseline="0" dirty="0">
                        <a:solidFill>
                          <a:srgbClr val="FF0000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Meiryo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9100" indent="0" algn="ctr"/>
                      <a:r>
                        <a:rPr lang="en-US" sz="1000">
                          <a:latin typeface="Meiryo UI"/>
                        </a:rPr>
                        <a:t>３年 </a:t>
                      </a:r>
                      <a:r>
                        <a:rPr lang="ja" sz="1000">
                          <a:latin typeface="Meiryo UI"/>
                          <a:ea typeface="Meiryo UI"/>
                        </a:rPr>
                        <a:t>ごと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 err="1">
                          <a:latin typeface="Meiryo UI"/>
                        </a:rPr>
                        <a:t>報告対象⽤途を含む建築物</a:t>
                      </a:r>
                      <a:endParaRPr lang="en-US" sz="1000" dirty="0">
                        <a:latin typeface="Meiryo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08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</a:pPr>
                      <a:r>
                        <a:rPr 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□ </a:t>
                      </a:r>
                      <a:r>
                        <a:rPr lang="en-US" sz="105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防⽕設備</a:t>
                      </a:r>
                      <a:endParaRPr 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200" indent="0" algn="ctr"/>
                      <a:r>
                        <a:rPr lang="en-US" altLang="ja-JP" sz="1100" u="sng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20〇〇年　</a:t>
                      </a:r>
                      <a:r>
                        <a:rPr lang="en-US" altLang="ja-JP" sz="1100" u="sng" baseline="0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〇⽉</a:t>
                      </a:r>
                      <a:r>
                        <a:rPr lang="en-US" altLang="ja-JP" sz="1100" u="sng" baseline="0" dirty="0" err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予定</a:t>
                      </a:r>
                      <a:endParaRPr lang="en-US" altLang="ja-JP" sz="1100" u="sng" baseline="0" dirty="0">
                        <a:solidFill>
                          <a:srgbClr val="FF0000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Meiryo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9100" indent="0" algn="ctr"/>
                      <a:r>
                        <a:rPr lang="ja-JP" altLang="en-US" sz="1000" dirty="0">
                          <a:latin typeface="Meiryo UI"/>
                          <a:ea typeface="Meiryo UI"/>
                        </a:rPr>
                        <a:t>毎年</a:t>
                      </a:r>
                      <a:endParaRPr lang="ja" sz="1000" dirty="0"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 err="1">
                          <a:latin typeface="Meiryo UI"/>
                        </a:rPr>
                        <a:t>感知器連動式防⽕設備等</a:t>
                      </a:r>
                      <a:endParaRPr lang="en-US" sz="1000" dirty="0">
                        <a:latin typeface="Meiryo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76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</a:pPr>
                      <a:r>
                        <a:rPr 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□ </a:t>
                      </a:r>
                      <a:r>
                        <a:rPr lang="ja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建築設備</a:t>
                      </a:r>
                      <a:endParaRPr lang="ja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200" indent="0" algn="ctr"/>
                      <a:r>
                        <a:rPr lang="en-US" altLang="ja-JP" sz="1100" u="sng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20〇〇年　</a:t>
                      </a:r>
                      <a:r>
                        <a:rPr lang="en-US" altLang="ja-JP" sz="1100" u="sng" baseline="0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〇⽉</a:t>
                      </a:r>
                      <a:r>
                        <a:rPr lang="en-US" altLang="ja-JP" sz="1100" u="sng" baseline="0" dirty="0" err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予定</a:t>
                      </a:r>
                      <a:endParaRPr lang="en-US" altLang="ja-JP" sz="1100" u="sng" baseline="0" dirty="0">
                        <a:solidFill>
                          <a:srgbClr val="FF0000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Meiryo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9100" indent="0" algn="ctr"/>
                      <a:r>
                        <a:rPr lang="ja-JP" altLang="en-US" sz="1000" dirty="0">
                          <a:latin typeface="Meiryo UI"/>
                          <a:ea typeface="Meiryo UI"/>
                        </a:rPr>
                        <a:t>毎年</a:t>
                      </a:r>
                      <a:endParaRPr lang="ja" sz="1000" dirty="0"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latin typeface="Meiryo UI"/>
                        </a:rPr>
                        <a:t>⾮</a:t>
                      </a:r>
                      <a:r>
                        <a:rPr lang="en-US" sz="1000" dirty="0" err="1">
                          <a:latin typeface="Meiryo UI"/>
                        </a:rPr>
                        <a:t>常⽤照明・換気設備等</a:t>
                      </a:r>
                      <a:endParaRPr lang="en-US" sz="1000" dirty="0">
                        <a:latin typeface="Meiryo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583">
                <a:tc>
                  <a:txBody>
                    <a:bodyPr/>
                    <a:lstStyle/>
                    <a:p>
                      <a:pPr marL="78300" indent="0" algn="l">
                        <a:lnSpc>
                          <a:spcPct val="150000"/>
                        </a:lnSpc>
                      </a:pPr>
                      <a:r>
                        <a:rPr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□ </a:t>
                      </a:r>
                      <a:r>
                        <a:rPr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昇降機等</a:t>
                      </a:r>
                      <a:endParaRPr lang="ja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200" indent="0" algn="ctr"/>
                      <a:r>
                        <a:rPr lang="en-US" altLang="ja-JP" sz="1100" u="sng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20〇〇年　</a:t>
                      </a:r>
                      <a:r>
                        <a:rPr lang="en-US" altLang="ja-JP" sz="1100" u="sng" baseline="0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〇⽉</a:t>
                      </a:r>
                      <a:r>
                        <a:rPr lang="en-US" altLang="ja-JP" sz="1100" u="sng" baseline="0" dirty="0" err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/>
                        </a:rPr>
                        <a:t>予定</a:t>
                      </a:r>
                      <a:endParaRPr lang="en-US" altLang="ja-JP" sz="1100" u="sng" baseline="0" dirty="0">
                        <a:solidFill>
                          <a:srgbClr val="FF0000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Meiryo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9100" indent="0" algn="ctr"/>
                      <a:r>
                        <a:rPr lang="ja-JP" altLang="en-US" sz="1000" dirty="0">
                          <a:latin typeface="Meiryo UI"/>
                          <a:ea typeface="Meiryo UI"/>
                        </a:rPr>
                        <a:t>毎年</a:t>
                      </a:r>
                      <a:endParaRPr lang="ja" sz="1000" dirty="0"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" sz="1000" dirty="0">
                          <a:latin typeface="Meiryo UI"/>
                          <a:ea typeface="Meiryo UI"/>
                        </a:rPr>
                        <a:t>エレベーター等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917913" y="9641930"/>
            <a:ext cx="6239257" cy="77675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2669100" indent="0"/>
            <a:r>
              <a:rPr lang="en-US" altLang="ja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連絡先</a:t>
            </a:r>
            <a:endParaRPr lang="en-US" altLang="ja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69100" indent="0" algn="r"/>
            <a:r>
              <a:rPr lang="ja-JP" altLang="en-US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○○建築設計事務所　○級建築士　日向　太郎</a:t>
            </a:r>
            <a:endParaRPr lang="en-US" sz="1000" u="sng" dirty="0"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1000" indent="0" algn="r"/>
            <a:r>
              <a:rPr lang="en-US" altLang="ja-JP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：○○○○－○○－○○○○</a:t>
            </a:r>
            <a:endParaRPr lang="en-US" altLang="ja-JP" sz="1200" u="sng" dirty="0"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1000" indent="0" algn="r"/>
            <a:r>
              <a:rPr lang="en-US" altLang="ja-JP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：○○○○－○○－○○○○</a:t>
            </a:r>
            <a:endParaRPr lang="en-US" altLang="ja-JP" sz="1200" u="sng" dirty="0"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1000" indent="0" algn="ctr"/>
            <a:r>
              <a:rPr lang="ja-JP" altLang="en-US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1200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lang="ja-JP" altLang="en-US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abcd@miyazaki.co.jp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FC7B035-6851-128E-7AD9-E223FD368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5" y="9847593"/>
            <a:ext cx="1412917" cy="64466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F0E4983-E103-6B37-6670-F98857A23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087" y="539485"/>
            <a:ext cx="1444866" cy="104246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C1E9F3-8BDB-35EA-0EBD-91306F2FB93A}"/>
              </a:ext>
            </a:extLst>
          </p:cNvPr>
          <p:cNvSpPr txBox="1"/>
          <p:nvPr/>
        </p:nvSpPr>
        <p:spPr>
          <a:xfrm>
            <a:off x="402502" y="4944819"/>
            <a:ext cx="7082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特定⾏政庁から案内通知書が届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いていませんか？お困りの</a:t>
            </a:r>
            <a:r>
              <a:rPr kumimoji="1" lang="en-US" altLang="ja-JP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際は、お気軽に弊社にご相談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ください</a:t>
            </a:r>
            <a:r>
              <a:rPr kumimoji="1" lang="en-US" altLang="ja-JP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（お見積り致します等、記載内容は自由に変更してください。）</a:t>
            </a:r>
            <a:endParaRPr kumimoji="1" lang="ja" alt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4EA7A73-B4B6-2326-F693-EFD070F42301}"/>
              </a:ext>
            </a:extLst>
          </p:cNvPr>
          <p:cNvSpPr txBox="1"/>
          <p:nvPr/>
        </p:nvSpPr>
        <p:spPr>
          <a:xfrm>
            <a:off x="402502" y="6439599"/>
            <a:ext cx="688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有資格者とは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一級建築士、二級建築士、特定建築物調査員、建築設備検査員、防火設備検査員、昇降機等検査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員です。建築士は建築士事務所に登録のある者、調査員・検査員は国土交通大臣から資格者証の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交付を受けた者になります。</a:t>
            </a:r>
            <a:r>
              <a:rPr kumimoji="1" lang="ja-JP" altLang="en-US" sz="12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弊社では、「日向　太郎」が○級建築士の有資格者となります。</a:t>
            </a:r>
            <a:endParaRPr kumimoji="1" lang="en-US" altLang="ja-JP" sz="1200" b="0" i="0" u="sng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フローチャート: 代替処理 2">
            <a:extLst>
              <a:ext uri="{FF2B5EF4-FFF2-40B4-BE49-F238E27FC236}">
                <a16:creationId xmlns:a16="http://schemas.microsoft.com/office/drawing/2014/main" id="{BDB9B32E-F3E6-EF1C-5753-9A8EA1599536}"/>
              </a:ext>
            </a:extLst>
          </p:cNvPr>
          <p:cNvSpPr/>
          <p:nvPr/>
        </p:nvSpPr>
        <p:spPr>
          <a:xfrm>
            <a:off x="1678262" y="1088338"/>
            <a:ext cx="3894666" cy="494561"/>
          </a:xfrm>
          <a:prstGeom prst="flowChartAlternateProcess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ＭＳ Ｐゴシック" panose="020B0600070205080204" pitchFamily="50" charset="-128"/>
                <a:cs typeface="+mn-cs"/>
              </a:rPr>
              <a:t>定期報告制度の調査業務に関するご案内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ＭＳ Ｐゴシック" panose="020B0600070205080204" pitchFamily="50" charset="-128"/>
                <a:cs typeface="+mn-cs"/>
              </a:rPr>
              <a:t>～建築物の安全管理は所有者・管理者の義務です～</a:t>
            </a: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76C29143-E85C-E04C-C0DC-049B5A55F432}"/>
              </a:ext>
            </a:extLst>
          </p:cNvPr>
          <p:cNvSpPr/>
          <p:nvPr/>
        </p:nvSpPr>
        <p:spPr>
          <a:xfrm>
            <a:off x="2421602" y="134815"/>
            <a:ext cx="1667444" cy="671167"/>
          </a:xfrm>
          <a:prstGeom prst="wedgeEllipseCallout">
            <a:avLst>
              <a:gd name="adj1" fmla="val -51339"/>
              <a:gd name="adj2" fmla="val 45243"/>
            </a:avLst>
          </a:prstGeom>
          <a:noFill/>
          <a:ln w="63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CF7C0B-BD95-9DEF-86C9-7F2729726C66}"/>
              </a:ext>
            </a:extLst>
          </p:cNvPr>
          <p:cNvSpPr txBox="1"/>
          <p:nvPr/>
        </p:nvSpPr>
        <p:spPr>
          <a:xfrm>
            <a:off x="2442445" y="307853"/>
            <a:ext cx="1667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※</a:t>
            </a:r>
            <a:r>
              <a:rPr kumimoji="1" lang="ja-JP" altLang="en-US" sz="1100" dirty="0"/>
              <a:t>下線部を適宜修正して</a:t>
            </a:r>
            <a:endParaRPr kumimoji="1" lang="en-US" altLang="ja-JP" sz="1100" dirty="0"/>
          </a:p>
          <a:p>
            <a:r>
              <a:rPr kumimoji="1" lang="ja-JP" altLang="en-US" sz="1100" dirty="0"/>
              <a:t>　  御活用ください。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965CCE-4233-68B6-EF70-6AD7DF084727}"/>
              </a:ext>
            </a:extLst>
          </p:cNvPr>
          <p:cNvSpPr txBox="1"/>
          <p:nvPr/>
        </p:nvSpPr>
        <p:spPr>
          <a:xfrm>
            <a:off x="402501" y="2867492"/>
            <a:ext cx="682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報告時期について（記入例）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2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お客様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建築物は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下記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の☑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項⽬が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報告対象です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</a:t>
            </a:r>
            <a:r>
              <a:rPr kumimoji="1" lang="ja-JP" altLang="en-US" sz="12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（前回の報告は</a:t>
            </a:r>
            <a:r>
              <a:rPr kumimoji="1" lang="en-US" altLang="ja-JP" sz="12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</a:t>
            </a:r>
            <a:r>
              <a:rPr kumimoji="1" lang="ja-JP" altLang="en-US" sz="12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○○年○月でした。）</a:t>
            </a:r>
            <a:endParaRPr lang="en-US" altLang="ja-JP" sz="1200" u="sng" noProof="0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DB6F8D-17E1-F498-61CB-AE54A796F261}"/>
              </a:ext>
            </a:extLst>
          </p:cNvPr>
          <p:cNvSpPr txBox="1"/>
          <p:nvPr/>
        </p:nvSpPr>
        <p:spPr>
          <a:xfrm>
            <a:off x="402501" y="8168305"/>
            <a:ext cx="70826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ＭＳ Ｐゴシック" panose="020B0600070205080204" pitchFamily="50" charset="-128"/>
                <a:cs typeface="+mn-cs"/>
              </a:rPr>
              <a:t>定期報告を怠った場合の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罰則等について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定期報告を行わない・虚偽の報告をする等の行為をした場合、建築基準法第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条第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項第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号の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規定により、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万円以下の罰金を科されることがあります。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また、建築基準法に違反した状態で事故が発生した場合、建築基準法上の罰金だけでなく、建築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物の所有者・管理者として損害賠償等の請求をされるおそれもあります。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85A115F-FCFC-5C3B-3090-D78128BF4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01" y="7362929"/>
            <a:ext cx="6943946" cy="71329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E27EF3-3EC8-E926-71ED-F7227E2E7DB1}"/>
              </a:ext>
            </a:extLst>
          </p:cNvPr>
          <p:cNvSpPr txBox="1"/>
          <p:nvPr/>
        </p:nvSpPr>
        <p:spPr>
          <a:xfrm>
            <a:off x="402501" y="5516520"/>
            <a:ext cx="688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特定建築物の定期報告制度とは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不特定多数の人々が利用する施設の所有者・管理者は、政令及び特定行政庁が指定した建築物、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建築設備、防火設備、昇降機等の状況を定期的に有資格者に調査・検査をさせ、その結果を特定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noProof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行政庁に報告することが義務づけられています。（建築基準法第１２条：定期調査・検査報告）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938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7E039E01-DBAE-C435-5106-A44ACC6DF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7" y="9025205"/>
            <a:ext cx="2947400" cy="5792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D50DF05-CACE-57B8-0C1F-21F7FC76D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" b="295"/>
          <a:stretch/>
        </p:blipFill>
        <p:spPr>
          <a:xfrm>
            <a:off x="308961" y="442630"/>
            <a:ext cx="3392726" cy="41381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8BF2040-0B8B-B916-0749-09D8A930E8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" b="535"/>
          <a:stretch/>
        </p:blipFill>
        <p:spPr>
          <a:xfrm>
            <a:off x="3907751" y="444734"/>
            <a:ext cx="3351211" cy="4131689"/>
          </a:xfrm>
          <a:prstGeom prst="rect">
            <a:avLst/>
          </a:prstGeom>
        </p:spPr>
      </p:pic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3FB5578C-A713-9546-3C7D-13F5B68C0FAE}"/>
              </a:ext>
            </a:extLst>
          </p:cNvPr>
          <p:cNvSpPr/>
          <p:nvPr/>
        </p:nvSpPr>
        <p:spPr>
          <a:xfrm>
            <a:off x="1770577" y="9661271"/>
            <a:ext cx="3903452" cy="534554"/>
          </a:xfrm>
          <a:prstGeom prst="flowChartAlternateProcess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～定期的に建築物の点検を実施して、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皆さんの安全・安心を守りましょう～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9D4A050-1339-6B48-BFEF-E2990DF48AAD}"/>
              </a:ext>
            </a:extLst>
          </p:cNvPr>
          <p:cNvSpPr/>
          <p:nvPr/>
        </p:nvSpPr>
        <p:spPr>
          <a:xfrm>
            <a:off x="332063" y="3154919"/>
            <a:ext cx="3347732" cy="377495"/>
          </a:xfrm>
          <a:prstGeom prst="roundRect">
            <a:avLst>
              <a:gd name="adj" fmla="val 9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8F3535F-2075-5E66-51AA-99793A3E0510}"/>
              </a:ext>
            </a:extLst>
          </p:cNvPr>
          <p:cNvSpPr/>
          <p:nvPr/>
        </p:nvSpPr>
        <p:spPr>
          <a:xfrm>
            <a:off x="332063" y="4007305"/>
            <a:ext cx="3347732" cy="569118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D511D4C-F3E5-222E-3C58-9C505E9E3A2C}"/>
              </a:ext>
            </a:extLst>
          </p:cNvPr>
          <p:cNvSpPr/>
          <p:nvPr/>
        </p:nvSpPr>
        <p:spPr>
          <a:xfrm>
            <a:off x="3924300" y="2930407"/>
            <a:ext cx="2039786" cy="264550"/>
          </a:xfrm>
          <a:prstGeom prst="roundRect">
            <a:avLst>
              <a:gd name="adj" fmla="val 9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90DD01C-68D8-AD7C-885E-0F8E33150B96}"/>
              </a:ext>
            </a:extLst>
          </p:cNvPr>
          <p:cNvSpPr/>
          <p:nvPr/>
        </p:nvSpPr>
        <p:spPr>
          <a:xfrm>
            <a:off x="3924302" y="3551543"/>
            <a:ext cx="3331028" cy="1024880"/>
          </a:xfrm>
          <a:prstGeom prst="roundRect">
            <a:avLst>
              <a:gd name="adj" fmla="val 9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82203DD-2670-8376-155B-17838875D952}"/>
              </a:ext>
            </a:extLst>
          </p:cNvPr>
          <p:cNvSpPr txBox="1"/>
          <p:nvPr/>
        </p:nvSpPr>
        <p:spPr>
          <a:xfrm>
            <a:off x="4381135" y="4570510"/>
            <a:ext cx="30288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国土交通省「法適合遵守の啓発用のリーフレット」より引用</a:t>
            </a:r>
            <a:endParaRPr lang="en-US" altLang="ja-JP" sz="9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3EE2FAE-D3B8-F1A5-95C8-7805DD4AE8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79" y="4756758"/>
            <a:ext cx="6611510" cy="2886330"/>
          </a:xfrm>
          <a:prstGeom prst="rect">
            <a:avLst/>
          </a:prstGeom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FC8CF26E-294A-994E-FBB6-670D6003487E}"/>
              </a:ext>
            </a:extLst>
          </p:cNvPr>
          <p:cNvSpPr/>
          <p:nvPr/>
        </p:nvSpPr>
        <p:spPr>
          <a:xfrm>
            <a:off x="3801489" y="7255438"/>
            <a:ext cx="256712" cy="980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8F33D10-7573-D54E-8516-1D550DA96569}"/>
              </a:ext>
            </a:extLst>
          </p:cNvPr>
          <p:cNvSpPr txBox="1"/>
          <p:nvPr/>
        </p:nvSpPr>
        <p:spPr>
          <a:xfrm>
            <a:off x="4058201" y="7076515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FF0000"/>
                </a:solidFill>
                <a:latin typeface="+mn-ea"/>
              </a:rPr>
              <a:t>●</a:t>
            </a:r>
            <a:r>
              <a:rPr kumimoji="1" lang="ja-JP" altLang="en-US" sz="750" b="1" dirty="0">
                <a:solidFill>
                  <a:srgbClr val="FF0000"/>
                </a:solidFill>
                <a:latin typeface="+mn-ea"/>
              </a:rPr>
              <a:t>刑事責任</a:t>
            </a:r>
            <a:endParaRPr kumimoji="1" lang="en-US" altLang="ja-JP" sz="75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rgbClr val="FF0000"/>
                </a:solidFill>
                <a:latin typeface="+mn-ea"/>
              </a:rPr>
              <a:t>　 運営会社社長　業務上過失致死傷罪　禁固</a:t>
            </a:r>
            <a:r>
              <a:rPr kumimoji="1" lang="en-US" altLang="ja-JP" sz="750" b="1" dirty="0">
                <a:solidFill>
                  <a:srgbClr val="FF0000"/>
                </a:solidFill>
                <a:latin typeface="+mn-ea"/>
              </a:rPr>
              <a:t>3</a:t>
            </a:r>
            <a:r>
              <a:rPr kumimoji="1" lang="ja-JP" altLang="en-US" sz="750" b="1" dirty="0">
                <a:solidFill>
                  <a:srgbClr val="FF0000"/>
                </a:solidFill>
                <a:latin typeface="+mn-ea"/>
              </a:rPr>
              <a:t>年（執行猶予</a:t>
            </a:r>
            <a:r>
              <a:rPr kumimoji="1" lang="en-US" altLang="ja-JP" sz="750" b="1" dirty="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750" b="1" dirty="0">
                <a:solidFill>
                  <a:srgbClr val="FF0000"/>
                </a:solidFill>
                <a:latin typeface="+mn-ea"/>
              </a:rPr>
              <a:t>年）</a:t>
            </a:r>
            <a:endParaRPr kumimoji="1" lang="en-US" altLang="ja-JP" sz="75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700" b="1" dirty="0">
                <a:solidFill>
                  <a:srgbClr val="FF0000"/>
                </a:solidFill>
                <a:latin typeface="+mn-ea"/>
              </a:rPr>
              <a:t>●</a:t>
            </a:r>
            <a:r>
              <a:rPr kumimoji="1" lang="ja-JP" altLang="en-US" sz="750" b="1" dirty="0">
                <a:solidFill>
                  <a:srgbClr val="FF0000"/>
                </a:solidFill>
                <a:latin typeface="+mn-ea"/>
              </a:rPr>
              <a:t>民事責任</a:t>
            </a:r>
            <a:endParaRPr kumimoji="1" lang="en-US" altLang="ja-JP" sz="75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rgbClr val="FF0000"/>
                </a:solidFill>
                <a:latin typeface="+mn-ea"/>
              </a:rPr>
              <a:t>　 被害者遺族との示談が成立。</a:t>
            </a:r>
          </a:p>
        </p:txBody>
      </p:sp>
      <p:sp>
        <p:nvSpPr>
          <p:cNvPr id="30" name="フローチャート: 代替処理 29">
            <a:extLst>
              <a:ext uri="{FF2B5EF4-FFF2-40B4-BE49-F238E27FC236}">
                <a16:creationId xmlns:a16="http://schemas.microsoft.com/office/drawing/2014/main" id="{6361623B-2C8B-6695-DE11-64906497EF5B}"/>
              </a:ext>
            </a:extLst>
          </p:cNvPr>
          <p:cNvSpPr/>
          <p:nvPr/>
        </p:nvSpPr>
        <p:spPr>
          <a:xfrm>
            <a:off x="1810535" y="83193"/>
            <a:ext cx="3938597" cy="269270"/>
          </a:xfrm>
          <a:prstGeom prst="flowChartAlternateProcess">
            <a:avLst/>
          </a:prstGeom>
          <a:solidFill>
            <a:srgbClr val="CCECFF">
              <a:alpha val="60000"/>
            </a:srgbClr>
          </a:solidFill>
          <a:ln>
            <a:solidFill>
              <a:srgbClr val="00B0F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安全管理が適切ではなかった建築物の代表的な事故事例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9C8C17-2093-E44B-E7B0-DB14C96535E3}"/>
              </a:ext>
            </a:extLst>
          </p:cNvPr>
          <p:cNvSpPr txBox="1"/>
          <p:nvPr/>
        </p:nvSpPr>
        <p:spPr>
          <a:xfrm>
            <a:off x="2519723" y="10214215"/>
            <a:ext cx="252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宮崎県建築連絡協議会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19EB5D6-0FC0-AE24-4F04-811E2639D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86" y="9377057"/>
            <a:ext cx="1175150" cy="12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1A60AB-9556-059D-5ACC-E1BC914EC115}"/>
              </a:ext>
            </a:extLst>
          </p:cNvPr>
          <p:cNvSpPr txBox="1"/>
          <p:nvPr/>
        </p:nvSpPr>
        <p:spPr>
          <a:xfrm>
            <a:off x="938042" y="9031970"/>
            <a:ext cx="242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宮崎県　定期報告制度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671134-7C29-874B-93BB-7DE350228641}"/>
              </a:ext>
            </a:extLst>
          </p:cNvPr>
          <p:cNvSpPr txBox="1"/>
          <p:nvPr/>
        </p:nvSpPr>
        <p:spPr>
          <a:xfrm>
            <a:off x="3722303" y="8993087"/>
            <a:ext cx="3261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定期報告制度については、国のほか、県や市の</a:t>
            </a:r>
            <a:endParaRPr kumimoji="1" lang="en-US" altLang="ja-JP" sz="1100" dirty="0"/>
          </a:p>
          <a:p>
            <a:r>
              <a:rPr kumimoji="1" lang="ja-JP" altLang="en-US" sz="1100" dirty="0"/>
              <a:t>ホームページで詳細を御確認いただけます。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4046CE-246C-78EF-872C-8490F9112AFC}"/>
              </a:ext>
            </a:extLst>
          </p:cNvPr>
          <p:cNvSpPr txBox="1"/>
          <p:nvPr/>
        </p:nvSpPr>
        <p:spPr>
          <a:xfrm>
            <a:off x="428688" y="7643861"/>
            <a:ext cx="6830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報告対象建築物・報告時期・行政の相談窓口等について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各特定行政庁のホームページから御確認いただけます。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宮崎県・宮崎市・都城市・延岡市・日向市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07A98B-D1D4-57AA-E277-043A9ED34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089" y="8106300"/>
            <a:ext cx="4033490" cy="8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ユーザー設定</PresentationFormat>
  <Paragraphs>66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ＭＳ ゴシック</vt:lpstr>
      <vt:lpstr>メイリオ</vt:lpstr>
      <vt:lpstr>游ゴシック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modified xsi:type="dcterms:W3CDTF">2023-02-28T02:39:21Z</dcterms:modified>
</cp:coreProperties>
</file>